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08927"/>
    <a:srgbClr val="729D51"/>
    <a:srgbClr val="69984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1" autoAdjust="0"/>
    <p:restoredTop sz="94660"/>
  </p:normalViewPr>
  <p:slideViewPr>
    <p:cSldViewPr snapToGrid="0">
      <p:cViewPr varScale="1">
        <p:scale>
          <a:sx n="116" d="100"/>
          <a:sy n="116" d="100"/>
        </p:scale>
        <p:origin x="108" y="180"/>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zh-CN" altLang="en-US"/>
              <a:t>单击此处编辑母版标题样式</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zh-CN" altLang="en-US"/>
              <a:t>单击此处编辑母版标题样式</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42A54C80-263E-416B-A8E0-580EDEADCBDC}" type="datetimeFigureOut">
              <a:rPr lang="en-US" dirty="0"/>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B61BEF0D-F0BB-DE4B-95CE-6DB70DBA9567}" type="datetimeFigureOut">
              <a:rPr lang="en-US" dirty="0"/>
              <a:pPr/>
              <a:t>11/3/2019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11/3/2019</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16.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slideLayout" Target="../slideLayouts/slideLayout2.xml"/><Relationship Id="rId4" Type="http://schemas.openxmlformats.org/officeDocument/2006/relationships/video" Target="../media/media2.mp4"/></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E780D90-9BBD-49EB-8621-8DE994799E7E}"/>
              </a:ext>
            </a:extLst>
          </p:cNvPr>
          <p:cNvSpPr>
            <a:spLocks noGrp="1"/>
          </p:cNvSpPr>
          <p:nvPr>
            <p:ph type="ctrTitle"/>
          </p:nvPr>
        </p:nvSpPr>
        <p:spPr/>
        <p:txBody>
          <a:bodyPr anchor="ctr"/>
          <a:lstStyle/>
          <a:p>
            <a:pPr algn="ctr"/>
            <a:r>
              <a:rPr lang="zh-CN" altLang="en-US" dirty="0">
                <a:solidFill>
                  <a:srgbClr val="508927"/>
                </a:solidFill>
              </a:rPr>
              <a:t>人机交互课程结题报告</a:t>
            </a:r>
            <a:endParaRPr lang="en-US" dirty="0">
              <a:solidFill>
                <a:srgbClr val="508927"/>
              </a:solidFill>
            </a:endParaRPr>
          </a:p>
        </p:txBody>
      </p:sp>
      <p:sp>
        <p:nvSpPr>
          <p:cNvPr id="3" name="副标题 2">
            <a:extLst>
              <a:ext uri="{FF2B5EF4-FFF2-40B4-BE49-F238E27FC236}">
                <a16:creationId xmlns:a16="http://schemas.microsoft.com/office/drawing/2014/main" id="{40B2C1BE-AEB4-45DF-B542-25F22F758875}"/>
              </a:ext>
            </a:extLst>
          </p:cNvPr>
          <p:cNvSpPr>
            <a:spLocks noGrp="1"/>
          </p:cNvSpPr>
          <p:nvPr>
            <p:ph type="subTitle" idx="1"/>
          </p:nvPr>
        </p:nvSpPr>
        <p:spPr>
          <a:xfrm>
            <a:off x="1507067" y="4050833"/>
            <a:ext cx="7766936" cy="1509708"/>
          </a:xfrm>
        </p:spPr>
        <p:txBody>
          <a:bodyPr>
            <a:normAutofit lnSpcReduction="10000"/>
          </a:bodyPr>
          <a:lstStyle/>
          <a:p>
            <a:pPr algn="ctr"/>
            <a:r>
              <a:rPr lang="zh-CN" altLang="en-US" sz="3200" dirty="0">
                <a:solidFill>
                  <a:schemeClr val="accent1"/>
                </a:solidFill>
              </a:rPr>
              <a:t>声纹检测语音解锁</a:t>
            </a:r>
            <a:endParaRPr lang="en-US" altLang="zh-CN" sz="3200" dirty="0">
              <a:solidFill>
                <a:schemeClr val="accent1"/>
              </a:solidFill>
            </a:endParaRPr>
          </a:p>
          <a:p>
            <a:pPr algn="ctr"/>
            <a:endParaRPr lang="zh-CN" altLang="en-US" sz="3200" dirty="0">
              <a:solidFill>
                <a:schemeClr val="accent1"/>
              </a:solidFill>
            </a:endParaRPr>
          </a:p>
          <a:p>
            <a:pPr algn="ctr">
              <a:lnSpc>
                <a:spcPct val="100000"/>
              </a:lnSpc>
            </a:pPr>
            <a:r>
              <a:rPr lang="zh-CN" altLang="en-US" sz="2000" noProof="1">
                <a:solidFill>
                  <a:schemeClr val="accent1"/>
                </a:solidFill>
              </a:rPr>
              <a:t>第十组：</a:t>
            </a:r>
            <a:r>
              <a:rPr lang="en-US" altLang="zh-CN" sz="2000" noProof="1">
                <a:solidFill>
                  <a:schemeClr val="accent1"/>
                </a:solidFill>
              </a:rPr>
              <a:t>06016138 </a:t>
            </a:r>
            <a:r>
              <a:rPr lang="zh-CN" altLang="en-US" sz="2000" noProof="1">
                <a:solidFill>
                  <a:schemeClr val="accent1"/>
                </a:solidFill>
              </a:rPr>
              <a:t>柳源；</a:t>
            </a:r>
            <a:r>
              <a:rPr lang="en-US" altLang="zh-CN" sz="2000" noProof="1">
                <a:solidFill>
                  <a:schemeClr val="accent1"/>
                </a:solidFill>
              </a:rPr>
              <a:t>06916135 </a:t>
            </a:r>
            <a:r>
              <a:rPr lang="zh-CN" altLang="en-US" sz="2000" noProof="1">
                <a:solidFill>
                  <a:schemeClr val="accent1"/>
                </a:solidFill>
              </a:rPr>
              <a:t>王力；</a:t>
            </a:r>
            <a:r>
              <a:rPr lang="en-US" altLang="zh-CN" sz="2000" noProof="1">
                <a:solidFill>
                  <a:schemeClr val="accent1"/>
                </a:solidFill>
              </a:rPr>
              <a:t>06016302 </a:t>
            </a:r>
            <a:r>
              <a:rPr lang="zh-CN" altLang="en-US" sz="2000" noProof="1">
                <a:solidFill>
                  <a:schemeClr val="accent1"/>
                </a:solidFill>
              </a:rPr>
              <a:t>王翘楚</a:t>
            </a:r>
          </a:p>
          <a:p>
            <a:endParaRPr lang="zh-CN" altLang="en-US" dirty="0"/>
          </a:p>
        </p:txBody>
      </p:sp>
    </p:spTree>
    <p:extLst>
      <p:ext uri="{BB962C8B-B14F-4D97-AF65-F5344CB8AC3E}">
        <p14:creationId xmlns:p14="http://schemas.microsoft.com/office/powerpoint/2010/main" val="5429887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D3DAA90-3059-4843-A765-45F6F1ECFF9D}"/>
              </a:ext>
            </a:extLst>
          </p:cNvPr>
          <p:cNvSpPr>
            <a:spLocks noGrp="1"/>
          </p:cNvSpPr>
          <p:nvPr>
            <p:ph type="title"/>
          </p:nvPr>
        </p:nvSpPr>
        <p:spPr/>
        <p:txBody>
          <a:bodyPr/>
          <a:lstStyle/>
          <a:p>
            <a:r>
              <a:rPr lang="zh-CN" altLang="en-US" noProof="1">
                <a:solidFill>
                  <a:srgbClr val="508927"/>
                </a:solidFill>
                <a:sym typeface="微软雅黑" panose="020B0503020204020204" charset="-122"/>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41ED7A06-6155-453A-8629-139D85AC7BCC}"/>
              </a:ext>
            </a:extLst>
          </p:cNvPr>
          <p:cNvSpPr>
            <a:spLocks noGrp="1"/>
          </p:cNvSpPr>
          <p:nvPr>
            <p:ph idx="1"/>
          </p:nvPr>
        </p:nvSpPr>
        <p:spPr>
          <a:xfrm>
            <a:off x="677334" y="1625130"/>
            <a:ext cx="8596668" cy="3880773"/>
          </a:xfrm>
        </p:spPr>
        <p:txBody>
          <a:bodyPr/>
          <a:lstStyle/>
          <a:p>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而数据中又可能是由多个类混合而成，所以数据中特征的概率密度函数可以使用多个高斯分布的组合来表示：</a:t>
            </a:r>
          </a:p>
          <a:p>
            <a:endParaRPr lang="en-US" dirty="0"/>
          </a:p>
        </p:txBody>
      </p:sp>
      <p:pic>
        <p:nvPicPr>
          <p:cNvPr id="4" name="图片 6">
            <a:extLst>
              <a:ext uri="{FF2B5EF4-FFF2-40B4-BE49-F238E27FC236}">
                <a16:creationId xmlns:a16="http://schemas.microsoft.com/office/drawing/2014/main" id="{2B334EDB-CEDA-4DA0-9243-89D94065C3FE}"/>
              </a:ext>
            </a:extLst>
          </p:cNvPr>
          <p:cNvPicPr>
            <a:picLocks noChangeAspect="1"/>
          </p:cNvPicPr>
          <p:nvPr/>
        </p:nvPicPr>
        <p:blipFill>
          <a:blip r:embed="rId2"/>
          <a:stretch>
            <a:fillRect/>
          </a:stretch>
        </p:blipFill>
        <p:spPr>
          <a:xfrm>
            <a:off x="3030186" y="2286044"/>
            <a:ext cx="3890963" cy="1893887"/>
          </a:xfrm>
          <a:prstGeom prst="rect">
            <a:avLst/>
          </a:prstGeom>
          <a:noFill/>
          <a:ln w="9525">
            <a:noFill/>
          </a:ln>
        </p:spPr>
      </p:pic>
      <p:pic>
        <p:nvPicPr>
          <p:cNvPr id="5" name="图片 7">
            <a:extLst>
              <a:ext uri="{FF2B5EF4-FFF2-40B4-BE49-F238E27FC236}">
                <a16:creationId xmlns:a16="http://schemas.microsoft.com/office/drawing/2014/main" id="{FD30F09E-753D-4A6C-8BE9-54207C747D2E}"/>
              </a:ext>
            </a:extLst>
          </p:cNvPr>
          <p:cNvPicPr>
            <a:picLocks noChangeAspect="1"/>
          </p:cNvPicPr>
          <p:nvPr/>
        </p:nvPicPr>
        <p:blipFill>
          <a:blip r:embed="rId3"/>
          <a:stretch>
            <a:fillRect/>
          </a:stretch>
        </p:blipFill>
        <p:spPr>
          <a:xfrm>
            <a:off x="1044276" y="4179931"/>
            <a:ext cx="8528092" cy="339933"/>
          </a:xfrm>
          <a:prstGeom prst="rect">
            <a:avLst/>
          </a:prstGeom>
          <a:noFill/>
          <a:ln w="9525">
            <a:noFill/>
          </a:ln>
        </p:spPr>
      </p:pic>
      <p:pic>
        <p:nvPicPr>
          <p:cNvPr id="6" name="图片 8">
            <a:extLst>
              <a:ext uri="{FF2B5EF4-FFF2-40B4-BE49-F238E27FC236}">
                <a16:creationId xmlns:a16="http://schemas.microsoft.com/office/drawing/2014/main" id="{D23009FD-F2A1-4245-896B-DC42079DF9FA}"/>
              </a:ext>
            </a:extLst>
          </p:cNvPr>
          <p:cNvPicPr>
            <a:picLocks noChangeAspect="1"/>
          </p:cNvPicPr>
          <p:nvPr/>
        </p:nvPicPr>
        <p:blipFill>
          <a:blip r:embed="rId4"/>
          <a:stretch>
            <a:fillRect/>
          </a:stretch>
        </p:blipFill>
        <p:spPr>
          <a:xfrm>
            <a:off x="1044277" y="4519864"/>
            <a:ext cx="3437108" cy="851106"/>
          </a:xfrm>
          <a:prstGeom prst="rect">
            <a:avLst/>
          </a:prstGeom>
          <a:noFill/>
          <a:ln w="9525">
            <a:noFill/>
          </a:ln>
        </p:spPr>
      </p:pic>
    </p:spTree>
    <p:extLst>
      <p:ext uri="{BB962C8B-B14F-4D97-AF65-F5344CB8AC3E}">
        <p14:creationId xmlns:p14="http://schemas.microsoft.com/office/powerpoint/2010/main" val="56604798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5">
            <a:extLst>
              <a:ext uri="{FF2B5EF4-FFF2-40B4-BE49-F238E27FC236}">
                <a16:creationId xmlns:a16="http://schemas.microsoft.com/office/drawing/2014/main" id="{8B4499DA-0B6B-41E6-857B-7C6A8D7F8D4B}"/>
              </a:ext>
            </a:extLst>
          </p:cNvPr>
          <p:cNvPicPr>
            <a:picLocks noChangeAspect="1"/>
          </p:cNvPicPr>
          <p:nvPr/>
        </p:nvPicPr>
        <p:blipFill>
          <a:blip r:embed="rId2"/>
          <a:stretch>
            <a:fillRect/>
          </a:stretch>
        </p:blipFill>
        <p:spPr>
          <a:xfrm>
            <a:off x="2463715" y="3596760"/>
            <a:ext cx="3079750" cy="977900"/>
          </a:xfrm>
          <a:prstGeom prst="rect">
            <a:avLst/>
          </a:prstGeom>
          <a:noFill/>
          <a:ln w="9525">
            <a:noFill/>
          </a:ln>
        </p:spPr>
      </p:pic>
      <p:pic>
        <p:nvPicPr>
          <p:cNvPr id="6" name="图片 4">
            <a:extLst>
              <a:ext uri="{FF2B5EF4-FFF2-40B4-BE49-F238E27FC236}">
                <a16:creationId xmlns:a16="http://schemas.microsoft.com/office/drawing/2014/main" id="{007C0A5C-8ED7-4C6A-9031-BB423B5E7B48}"/>
              </a:ext>
            </a:extLst>
          </p:cNvPr>
          <p:cNvPicPr>
            <a:picLocks noChangeAspect="1"/>
          </p:cNvPicPr>
          <p:nvPr/>
        </p:nvPicPr>
        <p:blipFill>
          <a:blip r:embed="rId3"/>
          <a:stretch>
            <a:fillRect/>
          </a:stretch>
        </p:blipFill>
        <p:spPr>
          <a:xfrm>
            <a:off x="6437913" y="3200399"/>
            <a:ext cx="3476476" cy="792720"/>
          </a:xfrm>
          <a:prstGeom prst="rect">
            <a:avLst/>
          </a:prstGeom>
          <a:noFill/>
          <a:ln w="9525">
            <a:noFill/>
          </a:ln>
        </p:spPr>
      </p:pic>
      <p:sp>
        <p:nvSpPr>
          <p:cNvPr id="2" name="标题 1">
            <a:extLst>
              <a:ext uri="{FF2B5EF4-FFF2-40B4-BE49-F238E27FC236}">
                <a16:creationId xmlns:a16="http://schemas.microsoft.com/office/drawing/2014/main" id="{CB077B80-176C-46C7-9A11-9B8253BE9523}"/>
              </a:ext>
            </a:extLst>
          </p:cNvPr>
          <p:cNvSpPr>
            <a:spLocks noGrp="1"/>
          </p:cNvSpPr>
          <p:nvPr>
            <p:ph type="title"/>
          </p:nvPr>
        </p:nvSpPr>
        <p:spPr>
          <a:xfrm>
            <a:off x="677334" y="609600"/>
            <a:ext cx="8596668" cy="1320800"/>
          </a:xfrm>
        </p:spPr>
        <p:txBody>
          <a:bodyPr/>
          <a:lstStyle/>
          <a:p>
            <a:r>
              <a:rPr lang="zh-CN" altLang="en-US" noProof="1">
                <a:solidFill>
                  <a:srgbClr val="508927"/>
                </a:solidFill>
                <a:sym typeface="微软雅黑" panose="020B0503020204020204" charset="-122"/>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F0701740-F62C-4647-A592-49C9935CC81E}"/>
              </a:ext>
            </a:extLst>
          </p:cNvPr>
          <p:cNvSpPr>
            <a:spLocks noGrp="1"/>
          </p:cNvSpPr>
          <p:nvPr>
            <p:ph idx="1"/>
          </p:nvPr>
        </p:nvSpPr>
        <p:spPr>
          <a:xfrm>
            <a:off x="677334" y="1656373"/>
            <a:ext cx="8596668" cy="3880773"/>
          </a:xfrm>
        </p:spPr>
        <p:txBody>
          <a:bodyPr/>
          <a:lstStyle/>
          <a:p>
            <a:pPr marL="0" indent="0" defTabSz="914400">
              <a:lnSpc>
                <a:spcPct val="130000"/>
              </a:lnSpc>
              <a:spcBef>
                <a:spcPts val="0"/>
              </a:spcBef>
              <a:spcAft>
                <a:spcPts val="1000"/>
              </a:spcAft>
              <a:buClrTx/>
              <a:buSzTx/>
              <a:buNone/>
            </a:pPr>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对于每个不同说话人，我们通过调用电脑声卡获得其声源，以离散数据形式存储在</a:t>
            </a:r>
            <a:r>
              <a:rPr lang="en-US" altLang="zh-CN"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wav</a:t>
            </a:r>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文件中。现在我们需要做的是对混合高斯模型中的每一个高斯分布的参数           拟合出来，使在这组参数下，我们得到预设说话人声音离散数据的概率最大。</a:t>
            </a:r>
          </a:p>
          <a:p>
            <a:pPr marL="0" indent="0" defTabSz="914400">
              <a:lnSpc>
                <a:spcPct val="130000"/>
              </a:lnSpc>
              <a:spcBef>
                <a:spcPts val="0"/>
              </a:spcBef>
              <a:spcAft>
                <a:spcPts val="1000"/>
              </a:spcAft>
              <a:buClrTx/>
              <a:buSzTx/>
              <a:buNone/>
            </a:pPr>
            <a:r>
              <a:rPr lang="zh-CN" altLang="en-US"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对于数据中的所有样本，其出现的概率(似然函数)为：</a:t>
            </a:r>
          </a:p>
          <a:p>
            <a:r>
              <a:rPr lang="zh-CN" altLang="en-US"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对其取对数：</a:t>
            </a:r>
            <a:endParaRPr lang="en-US" altLang="zh-CN"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endParaRPr>
          </a:p>
          <a:p>
            <a:endParaRPr lang="zh-CN" altLang="en-US" sz="1600" spc="150" noProof="1">
              <a:solidFill>
                <a:schemeClr val="tx1">
                  <a:lumMod val="85000"/>
                  <a:lumOff val="15000"/>
                </a:schemeClr>
              </a:solidFill>
              <a:latin typeface="Arial" panose="020B0604020202020204" pitchFamily="34" charset="0"/>
              <a:ea typeface="微软雅黑" panose="020B0503020204020204" charset="-122"/>
              <a:sym typeface="微软雅黑" panose="020B0503020204020204" charset="-122"/>
            </a:endParaRPr>
          </a:p>
          <a:p>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让此函数最大化，求得此时的参数值，即为对预设说话人声音信息的最优拟合</a:t>
            </a:r>
            <a:endParaRPr lang="en-US" sz="2000" spc="150" dirty="0">
              <a:solidFill>
                <a:srgbClr val="508927"/>
              </a:solidFill>
              <a:latin typeface="微软雅黑 Light" panose="020B0502040204020203" pitchFamily="34" charset="-122"/>
              <a:ea typeface="微软雅黑 Light" panose="020B0502040204020203" pitchFamily="34" charset="-122"/>
            </a:endParaRPr>
          </a:p>
        </p:txBody>
      </p:sp>
      <p:pic>
        <p:nvPicPr>
          <p:cNvPr id="5" name="图片 3">
            <a:extLst>
              <a:ext uri="{FF2B5EF4-FFF2-40B4-BE49-F238E27FC236}">
                <a16:creationId xmlns:a16="http://schemas.microsoft.com/office/drawing/2014/main" id="{48C95DAA-A3AA-45D8-95BC-1BE3E78CF0B8}"/>
              </a:ext>
            </a:extLst>
          </p:cNvPr>
          <p:cNvPicPr>
            <a:picLocks noChangeAspect="1"/>
          </p:cNvPicPr>
          <p:nvPr/>
        </p:nvPicPr>
        <p:blipFill>
          <a:blip r:embed="rId4"/>
          <a:stretch>
            <a:fillRect/>
          </a:stretch>
        </p:blipFill>
        <p:spPr>
          <a:xfrm>
            <a:off x="3620166" y="2495406"/>
            <a:ext cx="766848" cy="431085"/>
          </a:xfrm>
          <a:prstGeom prst="rect">
            <a:avLst/>
          </a:prstGeom>
          <a:noFill/>
          <a:ln w="9525">
            <a:noFill/>
          </a:ln>
        </p:spPr>
      </p:pic>
    </p:spTree>
    <p:extLst>
      <p:ext uri="{BB962C8B-B14F-4D97-AF65-F5344CB8AC3E}">
        <p14:creationId xmlns:p14="http://schemas.microsoft.com/office/powerpoint/2010/main" val="2729188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6FE72DC-7BF3-43D8-8489-86A881C1F18F}"/>
              </a:ext>
            </a:extLst>
          </p:cNvPr>
          <p:cNvSpPr>
            <a:spLocks noGrp="1"/>
          </p:cNvSpPr>
          <p:nvPr>
            <p:ph type="title"/>
          </p:nvPr>
        </p:nvSpPr>
        <p:spPr/>
        <p:txBody>
          <a:bodyPr/>
          <a:lstStyle/>
          <a:p>
            <a:r>
              <a:rPr lang="zh-CN" altLang="en-US" noProof="1">
                <a:solidFill>
                  <a:srgbClr val="508927"/>
                </a:solidFill>
                <a:sym typeface="微软雅黑" panose="020B0503020204020204" charset="-122"/>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7C129A24-4FE4-4F69-897D-F7C93E548418}"/>
              </a:ext>
            </a:extLst>
          </p:cNvPr>
          <p:cNvSpPr>
            <a:spLocks noGrp="1"/>
          </p:cNvSpPr>
          <p:nvPr>
            <p:ph idx="1"/>
          </p:nvPr>
        </p:nvSpPr>
        <p:spPr>
          <a:xfrm>
            <a:off x="677334" y="1432890"/>
            <a:ext cx="8596668" cy="1900665"/>
          </a:xfrm>
        </p:spPr>
        <p:txBody>
          <a:bodyPr>
            <a:normAutofit fontScale="92500"/>
          </a:bodyPr>
          <a:lstStyle/>
          <a:p>
            <a:pPr>
              <a:lnSpc>
                <a:spcPct val="130000"/>
              </a:lnSpc>
            </a:pPr>
            <a:r>
              <a:rPr lang="zh-CN" altLang="en-US" sz="2000" spc="150" noProof="1">
                <a:solidFill>
                  <a:srgbClr val="508927"/>
                </a:solidFill>
                <a:latin typeface="微软雅黑 Light" panose="020B0502040204020203" pitchFamily="34" charset="-122"/>
                <a:ea typeface="微软雅黑 Light" panose="020B0502040204020203" pitchFamily="34" charset="-122"/>
              </a:rPr>
              <a:t>代码实现分为两部分：</a:t>
            </a:r>
          </a:p>
          <a:p>
            <a:pPr marL="0" indent="0">
              <a:lnSpc>
                <a:spcPct val="130000"/>
              </a:lnSpc>
              <a:buNone/>
            </a:pPr>
            <a:r>
              <a:rPr lang="en-US" altLang="zh-CN" sz="2000" b="1" spc="150" noProof="1">
                <a:solidFill>
                  <a:srgbClr val="508927"/>
                </a:solidFill>
                <a:latin typeface="微软雅黑 Light" panose="020B0502040204020203" pitchFamily="34" charset="-122"/>
                <a:ea typeface="微软雅黑 Light" panose="020B0502040204020203" pitchFamily="34" charset="-122"/>
              </a:rPr>
              <a:t>1.</a:t>
            </a:r>
            <a:r>
              <a:rPr lang="zh-CN" altLang="en-US" sz="2000" b="1" spc="150" noProof="1">
                <a:solidFill>
                  <a:srgbClr val="508927"/>
                </a:solidFill>
                <a:latin typeface="微软雅黑 Light" panose="020B0502040204020203" pitchFamily="34" charset="-122"/>
                <a:ea typeface="微软雅黑 Light" panose="020B0502040204020203" pitchFamily="34" charset="-122"/>
              </a:rPr>
              <a:t>训练高斯混合模型</a:t>
            </a:r>
            <a:r>
              <a:rPr lang="en-US" altLang="zh-CN" sz="2000" spc="150" noProof="1">
                <a:solidFill>
                  <a:srgbClr val="508927"/>
                </a:solidFill>
                <a:latin typeface="微软雅黑 Light" panose="020B0502040204020203" pitchFamily="34" charset="-122"/>
                <a:ea typeface="微软雅黑 Light" panose="020B0502040204020203" pitchFamily="34" charset="-122"/>
              </a:rPr>
              <a:t>(TrainModelsFunc)</a:t>
            </a:r>
          </a:p>
          <a:p>
            <a:pPr marL="0" indent="0">
              <a:lnSpc>
                <a:spcPct val="130000"/>
              </a:lnSpc>
              <a:buNone/>
            </a:pPr>
            <a:r>
              <a:rPr lang="zh-CN" altLang="en-US" sz="2000" spc="150" noProof="1">
                <a:solidFill>
                  <a:srgbClr val="508927"/>
                </a:solidFill>
                <a:latin typeface="微软雅黑 Light" panose="020B0502040204020203" pitchFamily="34" charset="-122"/>
                <a:ea typeface="微软雅黑 Light" panose="020B0502040204020203" pitchFamily="34" charset="-122"/>
              </a:rPr>
              <a:t>可以直接调用GaussianMixture函数（在</a:t>
            </a:r>
            <a:r>
              <a:rPr lang="en-US" altLang="zh-CN" sz="2000" spc="150" noProof="1">
                <a:solidFill>
                  <a:srgbClr val="508927"/>
                </a:solidFill>
                <a:latin typeface="微软雅黑 Light" panose="020B0502040204020203" pitchFamily="34" charset="-122"/>
                <a:ea typeface="微软雅黑 Light" panose="020B0502040204020203" pitchFamily="34" charset="-122"/>
              </a:rPr>
              <a:t>3.7</a:t>
            </a:r>
            <a:r>
              <a:rPr lang="zh-CN" altLang="en-US" sz="2000" spc="150" noProof="1">
                <a:solidFill>
                  <a:srgbClr val="508927"/>
                </a:solidFill>
                <a:latin typeface="微软雅黑 Light" panose="020B0502040204020203" pitchFamily="34" charset="-122"/>
                <a:ea typeface="微软雅黑 Light" panose="020B0502040204020203" pitchFamily="34" charset="-122"/>
              </a:rPr>
              <a:t>以后的版本就从以前的</a:t>
            </a:r>
            <a:r>
              <a:rPr lang="en-US" altLang="zh-CN" sz="2000" spc="150" noProof="1">
                <a:solidFill>
                  <a:srgbClr val="508927"/>
                </a:solidFill>
                <a:latin typeface="微软雅黑 Light" panose="020B0502040204020203" pitchFamily="34" charset="-122"/>
                <a:ea typeface="微软雅黑 Light" panose="020B0502040204020203" pitchFamily="34" charset="-122"/>
              </a:rPr>
              <a:t>GMM</a:t>
            </a:r>
            <a:r>
              <a:rPr lang="zh-CN" altLang="en-US" sz="2000" spc="150" noProof="1">
                <a:solidFill>
                  <a:srgbClr val="508927"/>
                </a:solidFill>
                <a:latin typeface="微软雅黑 Light" panose="020B0502040204020203" pitchFamily="34" charset="-122"/>
                <a:ea typeface="微软雅黑 Light" panose="020B0502040204020203" pitchFamily="34" charset="-122"/>
              </a:rPr>
              <a:t>变成了GaussianMixture，参数调用上有变化，可以参考官方文档）</a:t>
            </a:r>
          </a:p>
          <a:p>
            <a:endParaRPr lang="en-US" dirty="0"/>
          </a:p>
        </p:txBody>
      </p:sp>
      <p:pic>
        <p:nvPicPr>
          <p:cNvPr id="4" name="图片 3">
            <a:extLst>
              <a:ext uri="{FF2B5EF4-FFF2-40B4-BE49-F238E27FC236}">
                <a16:creationId xmlns:a16="http://schemas.microsoft.com/office/drawing/2014/main" id="{FD0FE266-1B86-4B3C-B093-10E47B8FC551}"/>
              </a:ext>
            </a:extLst>
          </p:cNvPr>
          <p:cNvPicPr>
            <a:picLocks noChangeAspect="1"/>
          </p:cNvPicPr>
          <p:nvPr/>
        </p:nvPicPr>
        <p:blipFill>
          <a:blip r:embed="rId2"/>
          <a:stretch>
            <a:fillRect/>
          </a:stretch>
        </p:blipFill>
        <p:spPr>
          <a:xfrm>
            <a:off x="1618720" y="3333555"/>
            <a:ext cx="6176834" cy="461871"/>
          </a:xfrm>
          <a:prstGeom prst="rect">
            <a:avLst/>
          </a:prstGeom>
          <a:noFill/>
          <a:ln w="9525">
            <a:noFill/>
          </a:ln>
        </p:spPr>
      </p:pic>
      <p:sp>
        <p:nvSpPr>
          <p:cNvPr id="5" name="线形标注 1 4">
            <a:extLst>
              <a:ext uri="{FF2B5EF4-FFF2-40B4-BE49-F238E27FC236}">
                <a16:creationId xmlns:a16="http://schemas.microsoft.com/office/drawing/2014/main" id="{22CC0CD8-445F-41EE-BDE6-071E09A2316D}"/>
              </a:ext>
            </a:extLst>
          </p:cNvPr>
          <p:cNvSpPr/>
          <p:nvPr/>
        </p:nvSpPr>
        <p:spPr>
          <a:xfrm>
            <a:off x="940944" y="4262149"/>
            <a:ext cx="2730884" cy="495260"/>
          </a:xfrm>
          <a:prstGeom prst="borderCallout1">
            <a:avLst>
              <a:gd name="adj1" fmla="val -12242"/>
              <a:gd name="adj2" fmla="val 63046"/>
              <a:gd name="adj3" fmla="val -103828"/>
              <a:gd name="adj4" fmla="val 131234"/>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t>预设人声音文件存储地址</a:t>
            </a:r>
          </a:p>
        </p:txBody>
      </p:sp>
      <p:sp>
        <p:nvSpPr>
          <p:cNvPr id="6" name="线形标注 1 5">
            <a:extLst>
              <a:ext uri="{FF2B5EF4-FFF2-40B4-BE49-F238E27FC236}">
                <a16:creationId xmlns:a16="http://schemas.microsoft.com/office/drawing/2014/main" id="{038662FA-730A-4818-B8D2-E9DC4E8C9FC8}"/>
              </a:ext>
            </a:extLst>
          </p:cNvPr>
          <p:cNvSpPr/>
          <p:nvPr/>
        </p:nvSpPr>
        <p:spPr>
          <a:xfrm>
            <a:off x="1428162" y="5310761"/>
            <a:ext cx="3547506" cy="493869"/>
          </a:xfrm>
          <a:prstGeom prst="borderCallout1">
            <a:avLst>
              <a:gd name="adj1" fmla="val -12242"/>
              <a:gd name="adj2" fmla="val 63046"/>
              <a:gd name="adj3" fmla="val -310135"/>
              <a:gd name="adj4" fmla="val 118183"/>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t>建立好的</a:t>
            </a:r>
            <a:r>
              <a:rPr lang="en-US" altLang="zh-CN" sz="2000" strike="noStrike" noProof="1"/>
              <a:t>.gmm</a:t>
            </a:r>
            <a:r>
              <a:rPr lang="zh-CN" altLang="en-US" sz="2000" strike="noStrike" noProof="1"/>
              <a:t>模型文件存储地址</a:t>
            </a:r>
          </a:p>
        </p:txBody>
      </p:sp>
      <p:sp>
        <p:nvSpPr>
          <p:cNvPr id="7" name="线形标注 1 6">
            <a:extLst>
              <a:ext uri="{FF2B5EF4-FFF2-40B4-BE49-F238E27FC236}">
                <a16:creationId xmlns:a16="http://schemas.microsoft.com/office/drawing/2014/main" id="{67EFDE5C-07B1-4390-8345-ACF276B89C26}"/>
              </a:ext>
            </a:extLst>
          </p:cNvPr>
          <p:cNvSpPr/>
          <p:nvPr/>
        </p:nvSpPr>
        <p:spPr>
          <a:xfrm>
            <a:off x="5595793" y="5258318"/>
            <a:ext cx="2850526" cy="678895"/>
          </a:xfrm>
          <a:prstGeom prst="borderCallout1">
            <a:avLst>
              <a:gd name="adj1" fmla="val -12242"/>
              <a:gd name="adj2" fmla="val 63046"/>
              <a:gd name="adj3" fmla="val -226617"/>
              <a:gd name="adj4" fmla="val 51259"/>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t>预设人声音文件名称（以</a:t>
            </a:r>
            <a:r>
              <a:rPr lang="en-US" altLang="zh-CN" sz="2000" strike="noStrike" noProof="1"/>
              <a:t>txt</a:t>
            </a:r>
            <a:r>
              <a:rPr lang="zh-CN" altLang="en-US" sz="2000" strike="noStrike" noProof="1"/>
              <a:t>形式存储）</a:t>
            </a:r>
          </a:p>
        </p:txBody>
      </p:sp>
    </p:spTree>
    <p:extLst>
      <p:ext uri="{BB962C8B-B14F-4D97-AF65-F5344CB8AC3E}">
        <p14:creationId xmlns:p14="http://schemas.microsoft.com/office/powerpoint/2010/main" val="40973567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9955C1B-78C5-49B5-8CA0-BD95A49565A1}"/>
              </a:ext>
            </a:extLst>
          </p:cNvPr>
          <p:cNvSpPr>
            <a:spLocks noGrp="1"/>
          </p:cNvSpPr>
          <p:nvPr>
            <p:ph type="title"/>
          </p:nvPr>
        </p:nvSpPr>
        <p:spPr/>
        <p:txBody>
          <a:bodyPr/>
          <a:lstStyle/>
          <a:p>
            <a:r>
              <a:rPr lang="zh-CN" altLang="en-US" noProof="1">
                <a:solidFill>
                  <a:srgbClr val="508927"/>
                </a:solidFill>
                <a:sym typeface="微软雅黑" panose="020B0503020204020204" charset="-122"/>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71AD41EA-5421-494B-9A90-5489A12C26B6}"/>
              </a:ext>
            </a:extLst>
          </p:cNvPr>
          <p:cNvSpPr>
            <a:spLocks noGrp="1"/>
          </p:cNvSpPr>
          <p:nvPr>
            <p:ph idx="1"/>
          </p:nvPr>
        </p:nvSpPr>
        <p:spPr>
          <a:xfrm>
            <a:off x="677334" y="1351133"/>
            <a:ext cx="8596668" cy="3880773"/>
          </a:xfrm>
        </p:spPr>
        <p:txBody>
          <a:bodyPr/>
          <a:lstStyle/>
          <a:p>
            <a:pPr marL="0" indent="0" defTabSz="914400">
              <a:lnSpc>
                <a:spcPct val="130000"/>
              </a:lnSpc>
              <a:spcBef>
                <a:spcPts val="0"/>
              </a:spcBef>
              <a:spcAft>
                <a:spcPts val="1000"/>
              </a:spcAft>
              <a:buClrTx/>
              <a:buSzTx/>
              <a:buNone/>
            </a:pPr>
            <a:r>
              <a:rPr lang="en-US" altLang="zh-CN" sz="2000" b="1" spc="150" noProof="1">
                <a:solidFill>
                  <a:srgbClr val="508927"/>
                </a:solidFill>
                <a:latin typeface="微软雅黑 Light" panose="020B0502040204020203" pitchFamily="34" charset="-122"/>
                <a:ea typeface="微软雅黑 Light" panose="020B0502040204020203" pitchFamily="34" charset="-122"/>
              </a:rPr>
              <a:t>2.</a:t>
            </a:r>
            <a:r>
              <a:rPr lang="zh-CN" altLang="en-US" sz="2000" b="1" spc="150" noProof="1">
                <a:solidFill>
                  <a:srgbClr val="508927"/>
                </a:solidFill>
                <a:latin typeface="微软雅黑 Light" panose="020B0502040204020203" pitchFamily="34" charset="-122"/>
                <a:ea typeface="微软雅黑 Light" panose="020B0502040204020203" pitchFamily="34" charset="-122"/>
              </a:rPr>
              <a:t>验证说话人身份</a:t>
            </a:r>
            <a:r>
              <a:rPr lang="en-US" altLang="zh-CN" sz="2000" spc="150" noProof="1">
                <a:solidFill>
                  <a:srgbClr val="508927"/>
                </a:solidFill>
                <a:latin typeface="微软雅黑 Light" panose="020B0502040204020203" pitchFamily="34" charset="-122"/>
                <a:ea typeface="微软雅黑 Light" panose="020B0502040204020203" pitchFamily="34" charset="-122"/>
              </a:rPr>
              <a:t>(TestSpeakersFunc)</a:t>
            </a:r>
          </a:p>
          <a:p>
            <a:pPr marL="0" indent="0" defTabSz="914400">
              <a:lnSpc>
                <a:spcPct val="130000"/>
              </a:lnSpc>
              <a:spcBef>
                <a:spcPts val="0"/>
              </a:spcBef>
              <a:spcAft>
                <a:spcPts val="1000"/>
              </a:spcAft>
              <a:buClrTx/>
              <a:buSzTx/>
              <a:buNone/>
            </a:pPr>
            <a:r>
              <a:rPr lang="zh-CN" altLang="en-US" sz="2000" spc="150" noProof="1">
                <a:solidFill>
                  <a:srgbClr val="508927"/>
                </a:solidFill>
                <a:latin typeface="微软雅黑 Light" panose="020B0502040204020203" pitchFamily="34" charset="-122"/>
                <a:ea typeface="微软雅黑 Light" panose="020B0502040204020203" pitchFamily="34" charset="-122"/>
              </a:rPr>
              <a:t>将所有的</a:t>
            </a:r>
            <a:r>
              <a:rPr lang="en-US" altLang="zh-CN" sz="2000" spc="150" noProof="1">
                <a:solidFill>
                  <a:srgbClr val="508927"/>
                </a:solidFill>
                <a:latin typeface="微软雅黑 Light" panose="020B0502040204020203" pitchFamily="34" charset="-122"/>
                <a:ea typeface="微软雅黑 Light" panose="020B0502040204020203" pitchFamily="34" charset="-122"/>
              </a:rPr>
              <a:t>.gmm</a:t>
            </a:r>
            <a:r>
              <a:rPr lang="zh-CN" altLang="en-US" sz="2000" spc="150" noProof="1">
                <a:solidFill>
                  <a:srgbClr val="508927"/>
                </a:solidFill>
                <a:latin typeface="微软雅黑 Light" panose="020B0502040204020203" pitchFamily="34" charset="-122"/>
                <a:ea typeface="微软雅黑 Light" panose="020B0502040204020203" pitchFamily="34" charset="-122"/>
              </a:rPr>
              <a:t>文件中的每一组参数分离出来，跟所输入的说话人声音建立出模型的参数进行对比，找出误差最小的一个</a:t>
            </a:r>
            <a:r>
              <a:rPr lang="en-US" altLang="zh-CN" sz="2000" spc="150" noProof="1">
                <a:solidFill>
                  <a:srgbClr val="508927"/>
                </a:solidFill>
                <a:latin typeface="微软雅黑 Light" panose="020B0502040204020203" pitchFamily="34" charset="-122"/>
                <a:ea typeface="微软雅黑 Light" panose="020B0502040204020203" pitchFamily="34" charset="-122"/>
              </a:rPr>
              <a:t>.gmm</a:t>
            </a:r>
            <a:r>
              <a:rPr lang="zh-CN" altLang="en-US" sz="2000" spc="150" noProof="1">
                <a:solidFill>
                  <a:srgbClr val="508927"/>
                </a:solidFill>
                <a:latin typeface="微软雅黑 Light" panose="020B0502040204020203" pitchFamily="34" charset="-122"/>
                <a:ea typeface="微软雅黑 Light" panose="020B0502040204020203" pitchFamily="34" charset="-122"/>
              </a:rPr>
              <a:t>文件，也就是所识别出的预设说话人的模型</a:t>
            </a:r>
          </a:p>
          <a:p>
            <a:endParaRPr lang="en-US" dirty="0"/>
          </a:p>
        </p:txBody>
      </p:sp>
      <p:pic>
        <p:nvPicPr>
          <p:cNvPr id="4" name="图片 3">
            <a:extLst>
              <a:ext uri="{FF2B5EF4-FFF2-40B4-BE49-F238E27FC236}">
                <a16:creationId xmlns:a16="http://schemas.microsoft.com/office/drawing/2014/main" id="{72F0A208-A92A-43F7-905D-3862774FCC5E}"/>
              </a:ext>
            </a:extLst>
          </p:cNvPr>
          <p:cNvPicPr>
            <a:picLocks noChangeAspect="1"/>
          </p:cNvPicPr>
          <p:nvPr/>
        </p:nvPicPr>
        <p:blipFill>
          <a:blip r:embed="rId2"/>
          <a:stretch>
            <a:fillRect/>
          </a:stretch>
        </p:blipFill>
        <p:spPr>
          <a:xfrm>
            <a:off x="1546998" y="3300413"/>
            <a:ext cx="6840538" cy="471488"/>
          </a:xfrm>
          <a:prstGeom prst="rect">
            <a:avLst/>
          </a:prstGeom>
          <a:noFill/>
          <a:ln w="9525">
            <a:noFill/>
          </a:ln>
        </p:spPr>
      </p:pic>
      <p:sp>
        <p:nvSpPr>
          <p:cNvPr id="5" name="线形标注 1 4">
            <a:extLst>
              <a:ext uri="{FF2B5EF4-FFF2-40B4-BE49-F238E27FC236}">
                <a16:creationId xmlns:a16="http://schemas.microsoft.com/office/drawing/2014/main" id="{AFEF944F-5E9C-4CF1-9DD3-DEB1B2EF2AC1}"/>
              </a:ext>
            </a:extLst>
          </p:cNvPr>
          <p:cNvSpPr/>
          <p:nvPr/>
        </p:nvSpPr>
        <p:spPr>
          <a:xfrm>
            <a:off x="610073" y="4371415"/>
            <a:ext cx="3116263" cy="563563"/>
          </a:xfrm>
          <a:prstGeom prst="borderCallout1">
            <a:avLst>
              <a:gd name="adj1" fmla="val -12242"/>
              <a:gd name="adj2" fmla="val 63046"/>
              <a:gd name="adj3" fmla="val -117004"/>
              <a:gd name="adj4" fmla="val 130908"/>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t>说话人声音文件存储地址</a:t>
            </a:r>
          </a:p>
        </p:txBody>
      </p:sp>
      <p:sp>
        <p:nvSpPr>
          <p:cNvPr id="6" name="线形标注 1 5">
            <a:extLst>
              <a:ext uri="{FF2B5EF4-FFF2-40B4-BE49-F238E27FC236}">
                <a16:creationId xmlns:a16="http://schemas.microsoft.com/office/drawing/2014/main" id="{A334A6E7-7054-4D4E-86E4-A5FE1C93B2FB}"/>
              </a:ext>
            </a:extLst>
          </p:cNvPr>
          <p:cNvSpPr/>
          <p:nvPr/>
        </p:nvSpPr>
        <p:spPr>
          <a:xfrm>
            <a:off x="1630070" y="5180462"/>
            <a:ext cx="3984625" cy="563563"/>
          </a:xfrm>
          <a:prstGeom prst="borderCallout1">
            <a:avLst>
              <a:gd name="adj1" fmla="val -12242"/>
              <a:gd name="adj2" fmla="val 63046"/>
              <a:gd name="adj3" fmla="val -267004"/>
              <a:gd name="adj4" fmla="val 105977"/>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sym typeface="+mn-ea"/>
              </a:rPr>
              <a:t>建立好的</a:t>
            </a:r>
            <a:r>
              <a:rPr lang="en-US" altLang="zh-CN" sz="2000" strike="noStrike" noProof="1">
                <a:sym typeface="+mn-ea"/>
              </a:rPr>
              <a:t>.gmm</a:t>
            </a:r>
            <a:r>
              <a:rPr lang="zh-CN" altLang="en-US" sz="2000" strike="noStrike" noProof="1">
                <a:sym typeface="+mn-ea"/>
              </a:rPr>
              <a:t>模型文件存储地址</a:t>
            </a:r>
            <a:endParaRPr lang="zh-CN" altLang="en-US" sz="2000" strike="noStrike" noProof="1"/>
          </a:p>
        </p:txBody>
      </p:sp>
      <p:sp>
        <p:nvSpPr>
          <p:cNvPr id="7" name="线形标注 1 6">
            <a:extLst>
              <a:ext uri="{FF2B5EF4-FFF2-40B4-BE49-F238E27FC236}">
                <a16:creationId xmlns:a16="http://schemas.microsoft.com/office/drawing/2014/main" id="{4DA4E643-F9DC-47C9-9524-FBC8F16FC086}"/>
              </a:ext>
            </a:extLst>
          </p:cNvPr>
          <p:cNvSpPr/>
          <p:nvPr/>
        </p:nvSpPr>
        <p:spPr>
          <a:xfrm>
            <a:off x="5776012" y="4510321"/>
            <a:ext cx="3200400" cy="849313"/>
          </a:xfrm>
          <a:prstGeom prst="borderCallout1">
            <a:avLst>
              <a:gd name="adj1" fmla="val -5452"/>
              <a:gd name="adj2" fmla="val 47345"/>
              <a:gd name="adj3" fmla="val -94769"/>
              <a:gd name="adj4" fmla="val 51117"/>
            </a:avLst>
          </a:prstGeom>
          <a:extLst>
            <a:ext uri="{909E8E84-426E-40DD-AFC4-6F175D3DCCD1}">
              <a14:hiddenFill xmlns:a14="http://schemas.microsoft.com/office/drawing/2010/main">
                <a:solidFill>
                  <a:schemeClr val="lt1"/>
                </a:solidFill>
              </a14:hiddenFill>
            </a:ext>
          </a:extLst>
        </p:spPr>
        <p:style>
          <a:lnRef idx="2">
            <a:schemeClr val="accent1"/>
          </a:lnRef>
          <a:fillRef idx="1">
            <a:schemeClr val="lt1"/>
          </a:fillRef>
          <a:effectRef idx="0">
            <a:schemeClr val="accent1"/>
          </a:effectRef>
          <a:fontRef idx="minor">
            <a:schemeClr val="dk1"/>
          </a:fontRef>
        </p:style>
        <p:txBody>
          <a:bodyPr rtlCol="0" anchor="ctr"/>
          <a:lstStyle/>
          <a:p>
            <a:pPr algn="ctr" fontAlgn="base"/>
            <a:r>
              <a:rPr lang="zh-CN" altLang="en-US" sz="2000" strike="noStrike" noProof="1">
                <a:sym typeface="+mn-ea"/>
              </a:rPr>
              <a:t>说话人声音文件名称（以</a:t>
            </a:r>
            <a:r>
              <a:rPr lang="en-US" altLang="zh-CN" sz="2000" strike="noStrike" noProof="1">
                <a:sym typeface="+mn-ea"/>
              </a:rPr>
              <a:t>txt</a:t>
            </a:r>
            <a:r>
              <a:rPr lang="zh-CN" altLang="en-US" sz="2000" strike="noStrike" noProof="1">
                <a:sym typeface="+mn-ea"/>
              </a:rPr>
              <a:t>形式存储）</a:t>
            </a:r>
            <a:endParaRPr lang="zh-CN" altLang="en-US" sz="2000" strike="noStrike" noProof="1"/>
          </a:p>
        </p:txBody>
      </p:sp>
    </p:spTree>
    <p:extLst>
      <p:ext uri="{BB962C8B-B14F-4D97-AF65-F5344CB8AC3E}">
        <p14:creationId xmlns:p14="http://schemas.microsoft.com/office/powerpoint/2010/main" val="29656945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A4B5F5D-6E54-4FAF-89F8-088EB1CAD2DE}"/>
              </a:ext>
            </a:extLst>
          </p:cNvPr>
          <p:cNvSpPr>
            <a:spLocks noGrp="1"/>
          </p:cNvSpPr>
          <p:nvPr>
            <p:ph type="title"/>
          </p:nvPr>
        </p:nvSpPr>
        <p:spPr/>
        <p:txBody>
          <a:bodyPr/>
          <a:lstStyle/>
          <a:p>
            <a:r>
              <a:rPr lang="zh-CN" altLang="en-US" dirty="0">
                <a:solidFill>
                  <a:srgbClr val="508927"/>
                </a:solidFill>
              </a:rPr>
              <a:t>用户界面</a:t>
            </a:r>
            <a:endParaRPr lang="en-US" dirty="0">
              <a:solidFill>
                <a:srgbClr val="508927"/>
              </a:solidFill>
            </a:endParaRPr>
          </a:p>
        </p:txBody>
      </p:sp>
      <p:sp>
        <p:nvSpPr>
          <p:cNvPr id="3" name="内容占位符 2">
            <a:extLst>
              <a:ext uri="{FF2B5EF4-FFF2-40B4-BE49-F238E27FC236}">
                <a16:creationId xmlns:a16="http://schemas.microsoft.com/office/drawing/2014/main" id="{C366B59B-B0F7-40BC-AD7C-3B394C3A0A87}"/>
              </a:ext>
            </a:extLst>
          </p:cNvPr>
          <p:cNvSpPr>
            <a:spLocks noGrp="1"/>
          </p:cNvSpPr>
          <p:nvPr>
            <p:ph idx="1"/>
          </p:nvPr>
        </p:nvSpPr>
        <p:spPr>
          <a:xfrm>
            <a:off x="677334" y="1405454"/>
            <a:ext cx="8596668" cy="524946"/>
          </a:xfrm>
        </p:spPr>
        <p:txBody>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使用</a:t>
            </a:r>
            <a:r>
              <a:rPr lang="en-US" altLang="zh-CN" sz="2000" spc="150" dirty="0">
                <a:solidFill>
                  <a:srgbClr val="508927"/>
                </a:solidFill>
                <a:latin typeface="微软雅黑 Light" panose="020B0502040204020203" pitchFamily="34" charset="-122"/>
                <a:ea typeface="微软雅黑 Light" panose="020B0502040204020203" pitchFamily="34" charset="-122"/>
              </a:rPr>
              <a:t>pycharm+pyqt5+Qt designer</a:t>
            </a:r>
          </a:p>
          <a:p>
            <a:endParaRPr lang="en-US" dirty="0"/>
          </a:p>
        </p:txBody>
      </p:sp>
      <p:pic>
        <p:nvPicPr>
          <p:cNvPr id="4" name="图片 3">
            <a:extLst>
              <a:ext uri="{FF2B5EF4-FFF2-40B4-BE49-F238E27FC236}">
                <a16:creationId xmlns:a16="http://schemas.microsoft.com/office/drawing/2014/main" id="{61FA9BBD-0A46-47C8-8911-05E756A46C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7334" y="1930400"/>
            <a:ext cx="6374234" cy="3745470"/>
          </a:xfrm>
          <a:prstGeom prst="rect">
            <a:avLst/>
          </a:prstGeom>
        </p:spPr>
      </p:pic>
      <p:pic>
        <p:nvPicPr>
          <p:cNvPr id="5" name="图片 4">
            <a:extLst>
              <a:ext uri="{FF2B5EF4-FFF2-40B4-BE49-F238E27FC236}">
                <a16:creationId xmlns:a16="http://schemas.microsoft.com/office/drawing/2014/main" id="{EB02AC1F-4B8A-4E31-B615-02CCE4CFEB2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74832" y="2273172"/>
            <a:ext cx="7178824" cy="4218243"/>
          </a:xfrm>
          <a:prstGeom prst="rect">
            <a:avLst/>
          </a:prstGeom>
        </p:spPr>
      </p:pic>
    </p:spTree>
    <p:extLst>
      <p:ext uri="{BB962C8B-B14F-4D97-AF65-F5344CB8AC3E}">
        <p14:creationId xmlns:p14="http://schemas.microsoft.com/office/powerpoint/2010/main" val="136120461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method2">
            <a:hlinkClick r:id="" action="ppaction://media"/>
            <a:extLst>
              <a:ext uri="{FF2B5EF4-FFF2-40B4-BE49-F238E27FC236}">
                <a16:creationId xmlns:a16="http://schemas.microsoft.com/office/drawing/2014/main" id="{5321A69C-FC58-4E89-BA5C-2DEEFF12DD8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379269" y="1373607"/>
            <a:ext cx="7192795" cy="4110786"/>
          </a:xfrm>
          <a:prstGeom prst="rect">
            <a:avLst/>
          </a:prstGeom>
        </p:spPr>
      </p:pic>
      <p:sp>
        <p:nvSpPr>
          <p:cNvPr id="2" name="标题 1">
            <a:extLst>
              <a:ext uri="{FF2B5EF4-FFF2-40B4-BE49-F238E27FC236}">
                <a16:creationId xmlns:a16="http://schemas.microsoft.com/office/drawing/2014/main" id="{98817F29-D706-453E-923F-F5D4BAA74ACB}"/>
              </a:ext>
            </a:extLst>
          </p:cNvPr>
          <p:cNvSpPr>
            <a:spLocks noGrp="1"/>
          </p:cNvSpPr>
          <p:nvPr>
            <p:ph type="title"/>
          </p:nvPr>
        </p:nvSpPr>
        <p:spPr/>
        <p:txBody>
          <a:bodyPr/>
          <a:lstStyle/>
          <a:p>
            <a:r>
              <a:rPr lang="zh-CN" altLang="en-US" dirty="0">
                <a:solidFill>
                  <a:srgbClr val="508927"/>
                </a:solidFill>
              </a:rPr>
              <a:t>两种方法</a:t>
            </a:r>
            <a:r>
              <a:rPr lang="en-US" altLang="zh-CN" dirty="0">
                <a:solidFill>
                  <a:srgbClr val="508927"/>
                </a:solidFill>
              </a:rPr>
              <a:t>demo</a:t>
            </a:r>
            <a:endParaRPr lang="en-US" dirty="0">
              <a:solidFill>
                <a:srgbClr val="508927"/>
              </a:solidFill>
            </a:endParaRPr>
          </a:p>
        </p:txBody>
      </p:sp>
      <p:pic>
        <p:nvPicPr>
          <p:cNvPr id="4" name="unlock_video">
            <a:hlinkClick r:id="" action="ppaction://media"/>
            <a:extLst>
              <a:ext uri="{FF2B5EF4-FFF2-40B4-BE49-F238E27FC236}">
                <a16:creationId xmlns:a16="http://schemas.microsoft.com/office/drawing/2014/main" id="{4A86D9BB-C1E6-40FB-9084-EE8A710B4041}"/>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2767382" y="1580357"/>
            <a:ext cx="4416571" cy="3697286"/>
          </a:xfrm>
          <a:prstGeom prst="rect">
            <a:avLst/>
          </a:prstGeom>
        </p:spPr>
      </p:pic>
    </p:spTree>
    <p:extLst>
      <p:ext uri="{BB962C8B-B14F-4D97-AF65-F5344CB8AC3E}">
        <p14:creationId xmlns:p14="http://schemas.microsoft.com/office/powerpoint/2010/main" val="53759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000" fill="hold"/>
                                        <p:tgtEl>
                                          <p:spTgt spid="4"/>
                                        </p:tgtEl>
                                      </p:cBhvr>
                                    </p:cmd>
                                  </p:childTnLst>
                                </p:cTn>
                              </p:par>
                            </p:childTnLst>
                          </p:cTn>
                        </p:par>
                      </p:childTnLst>
                    </p:cTn>
                  </p:par>
                  <p:par>
                    <p:cTn id="7" fill="hold">
                      <p:stCondLst>
                        <p:cond delay="indefinite"/>
                      </p:stCondLst>
                      <p:childTnLst>
                        <p:par>
                          <p:cTn id="8" fill="hold">
                            <p:stCondLst>
                              <p:cond delay="0"/>
                            </p:stCondLst>
                            <p:childTnLst>
                              <p:par>
                                <p:cTn id="9" presetID="2" presetClass="exit" presetSubtype="4" fill="hold" nodeType="clickEffect">
                                  <p:stCondLst>
                                    <p:cond delay="0"/>
                                  </p:stCondLst>
                                  <p:childTnLst>
                                    <p:anim calcmode="lin" valueType="num">
                                      <p:cBhvr additive="base">
                                        <p:cTn id="10" dur="500"/>
                                        <p:tgtEl>
                                          <p:spTgt spid="4"/>
                                        </p:tgtEl>
                                        <p:attrNameLst>
                                          <p:attrName>ppt_x</p:attrName>
                                        </p:attrNameLst>
                                      </p:cBhvr>
                                      <p:tavLst>
                                        <p:tav tm="0">
                                          <p:val>
                                            <p:strVal val="ppt_x"/>
                                          </p:val>
                                        </p:tav>
                                        <p:tav tm="100000">
                                          <p:val>
                                            <p:strVal val="ppt_x"/>
                                          </p:val>
                                        </p:tav>
                                      </p:tavLst>
                                    </p:anim>
                                    <p:anim calcmode="lin" valueType="num">
                                      <p:cBhvr additive="base">
                                        <p:cTn id="11" dur="500"/>
                                        <p:tgtEl>
                                          <p:spTgt spid="4"/>
                                        </p:tgtEl>
                                        <p:attrNameLst>
                                          <p:attrName>ppt_y</p:attrName>
                                        </p:attrNameLst>
                                      </p:cBhvr>
                                      <p:tavLst>
                                        <p:tav tm="0">
                                          <p:val>
                                            <p:strVal val="ppt_y"/>
                                          </p:val>
                                        </p:tav>
                                        <p:tav tm="100000">
                                          <p:val>
                                            <p:strVal val="1+ppt_h/2"/>
                                          </p:val>
                                        </p:tav>
                                      </p:tavLst>
                                    </p:anim>
                                    <p:set>
                                      <p:cBhvr>
                                        <p:cTn id="12" dur="1" fill="hold">
                                          <p:stCondLst>
                                            <p:cond delay="499"/>
                                          </p:stCondLst>
                                        </p:cTn>
                                        <p:tgtEl>
                                          <p:spTgt spid="4"/>
                                        </p:tgtEl>
                                        <p:attrNameLst>
                                          <p:attrName>style.visibility</p:attrName>
                                        </p:attrNameLst>
                                      </p:cBhvr>
                                      <p:to>
                                        <p:strVal val="hidden"/>
                                      </p:to>
                                    </p:set>
                                    <p:cmd type="call" cmd="stop">
                                      <p:cBhvr>
                                        <p:cTn id="13" dur="1">
                                          <p:stCondLst>
                                            <p:cond delay="499"/>
                                          </p:stCondLst>
                                        </p:cTn>
                                        <p:tgtEl>
                                          <p:spTgt spid="4"/>
                                        </p:tgtEl>
                                      </p:cBhvr>
                                    </p:cmd>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seq concurrent="1" nextAc="seek">
              <p:cTn id="20" restart="whenNotActive" fill="hold" evtFilter="cancelBubble" nodeType="interactiveSeq">
                <p:stCondLst>
                  <p:cond evt="onClick" delay="0">
                    <p:tgtEl>
                      <p:spTgt spid="4"/>
                    </p:tgtEl>
                  </p:cond>
                </p:stCondLst>
                <p:endSync evt="end" delay="0">
                  <p:rtn val="all"/>
                </p:endSync>
                <p:childTnLst>
                  <p:par>
                    <p:cTn id="21" fill="hold">
                      <p:stCondLst>
                        <p:cond delay="0"/>
                      </p:stCondLst>
                      <p:childTnLst>
                        <p:par>
                          <p:cTn id="22" fill="hold">
                            <p:stCondLst>
                              <p:cond delay="0"/>
                            </p:stCondLst>
                            <p:childTnLst>
                              <p:par>
                                <p:cTn id="23" presetID="2" presetClass="mediacall" presetSubtype="0" fill="hold" nodeType="clickEffect">
                                  <p:stCondLst>
                                    <p:cond delay="0"/>
                                  </p:stCondLst>
                                  <p:childTnLst>
                                    <p:cmd type="call" cmd="togglePause">
                                      <p:cBhvr>
                                        <p:cTn id="24" dur="1" fill="hold"/>
                                        <p:tgtEl>
                                          <p:spTgt spid="4"/>
                                        </p:tgtEl>
                                      </p:cBhvr>
                                    </p:cmd>
                                  </p:childTnLst>
                                </p:cTn>
                              </p:par>
                            </p:childTnLst>
                          </p:cTn>
                        </p:par>
                      </p:childTnLst>
                    </p:cTn>
                  </p:par>
                </p:childTnLst>
              </p:cTn>
              <p:nextCondLst>
                <p:cond evt="onClick" delay="0">
                  <p:tgtEl>
                    <p:spTgt spid="4"/>
                  </p:tgtEl>
                </p:cond>
              </p:nextCondLst>
            </p:seq>
            <p:seq concurrent="1" nextAc="seek">
              <p:cTn id="25" restart="whenNotActive" fill="hold" evtFilter="cancelBubble" nodeType="interactiveSeq">
                <p:stCondLst>
                  <p:cond evt="onClick" delay="0">
                    <p:tgtEl>
                      <p:spTgt spid="5"/>
                    </p:tgtEl>
                  </p:cond>
                </p:stCondLst>
                <p:endSync evt="end" delay="0">
                  <p:rtn val="all"/>
                </p:endSync>
                <p:childTnLst>
                  <p:par>
                    <p:cTn id="26" fill="hold">
                      <p:stCondLst>
                        <p:cond delay="0"/>
                      </p:stCondLst>
                      <p:childTnLst>
                        <p:par>
                          <p:cTn id="27" fill="hold">
                            <p:stCondLst>
                              <p:cond delay="0"/>
                            </p:stCondLst>
                            <p:childTnLst>
                              <p:par>
                                <p:cTn id="28" presetID="2" presetClass="mediacall" presetSubtype="0" fill="hold" nodeType="clickEffect">
                                  <p:stCondLst>
                                    <p:cond delay="0"/>
                                  </p:stCondLst>
                                  <p:childTnLst>
                                    <p:cmd type="call" cmd="togglePause">
                                      <p:cBhvr>
                                        <p:cTn id="29" dur="1" fill="hold"/>
                                        <p:tgtEl>
                                          <p:spTgt spid="5"/>
                                        </p:tgtEl>
                                      </p:cBhvr>
                                    </p:cmd>
                                  </p:childTnLst>
                                </p:cTn>
                              </p:par>
                            </p:childTnLst>
                          </p:cTn>
                        </p:par>
                      </p:childTnLst>
                    </p:cTn>
                  </p:par>
                </p:childTnLst>
              </p:cTn>
              <p:nextCondLst>
                <p:cond evt="onClick" delay="0">
                  <p:tgtEl>
                    <p:spTgt spid="5"/>
                  </p:tgtEl>
                </p:cond>
              </p:nextCondLst>
            </p:seq>
            <p:video>
              <p:cMediaNode vol="80000">
                <p:cTn id="30" fill="hold" display="0">
                  <p:stCondLst>
                    <p:cond delay="indefinite"/>
                  </p:stCondLst>
                </p:cTn>
                <p:tgtEl>
                  <p:spTgt spid="4"/>
                </p:tgtEl>
              </p:cMediaNode>
            </p:video>
            <p:video>
              <p:cMediaNode vol="80000">
                <p:cTn id="31" fill="hold" display="0">
                  <p:stCondLst>
                    <p:cond delay="indefinite"/>
                  </p:stCondLst>
                </p:cTn>
                <p:tgtEl>
                  <p:spTgt spid="5"/>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8F6508B-36F4-42C4-8A56-0B7E5A614D91}"/>
              </a:ext>
            </a:extLst>
          </p:cNvPr>
          <p:cNvSpPr>
            <a:spLocks noGrp="1"/>
          </p:cNvSpPr>
          <p:nvPr>
            <p:ph type="title"/>
          </p:nvPr>
        </p:nvSpPr>
        <p:spPr/>
        <p:txBody>
          <a:bodyPr/>
          <a:lstStyle/>
          <a:p>
            <a:r>
              <a:rPr lang="en-US" altLang="zh-CN" dirty="0">
                <a:solidFill>
                  <a:srgbClr val="508927"/>
                </a:solidFill>
              </a:rPr>
              <a:t>Version1.0</a:t>
            </a:r>
            <a:endParaRPr lang="en-US" dirty="0">
              <a:solidFill>
                <a:srgbClr val="508927"/>
              </a:solidFill>
            </a:endParaRPr>
          </a:p>
        </p:txBody>
      </p:sp>
      <p:sp>
        <p:nvSpPr>
          <p:cNvPr id="3" name="内容占位符 2">
            <a:extLst>
              <a:ext uri="{FF2B5EF4-FFF2-40B4-BE49-F238E27FC236}">
                <a16:creationId xmlns:a16="http://schemas.microsoft.com/office/drawing/2014/main" id="{387DA7D8-AED7-474D-A275-887ADD8FDE05}"/>
              </a:ext>
            </a:extLst>
          </p:cNvPr>
          <p:cNvSpPr>
            <a:spLocks noGrp="1"/>
          </p:cNvSpPr>
          <p:nvPr>
            <p:ph idx="1"/>
          </p:nvPr>
        </p:nvSpPr>
        <p:spPr>
          <a:xfrm>
            <a:off x="696919" y="1930400"/>
            <a:ext cx="2221079" cy="3880773"/>
          </a:xfrm>
        </p:spPr>
        <p:txBody>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简单的图形界面</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选取正确率更高、速度更快的算法</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有待修改字体和添加美化</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小细节有待完善</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endParaRPr lang="en-US" dirty="0"/>
          </a:p>
        </p:txBody>
      </p:sp>
      <p:pic>
        <p:nvPicPr>
          <p:cNvPr id="4" name="all">
            <a:hlinkClick r:id="" action="ppaction://media"/>
            <a:extLst>
              <a:ext uri="{FF2B5EF4-FFF2-40B4-BE49-F238E27FC236}">
                <a16:creationId xmlns:a16="http://schemas.microsoft.com/office/drawing/2014/main" id="{8FED7949-C6DE-48AF-B8CB-7B739D0559D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108282" y="1930400"/>
            <a:ext cx="6185305" cy="3445779"/>
          </a:xfrm>
          <a:prstGeom prst="rect">
            <a:avLst/>
          </a:prstGeom>
        </p:spPr>
      </p:pic>
    </p:spTree>
    <p:extLst>
      <p:ext uri="{BB962C8B-B14F-4D97-AF65-F5344CB8AC3E}">
        <p14:creationId xmlns:p14="http://schemas.microsoft.com/office/powerpoint/2010/main" val="1215761969"/>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230CA7C-BA86-4962-8312-603561794224}"/>
              </a:ext>
            </a:extLst>
          </p:cNvPr>
          <p:cNvSpPr>
            <a:spLocks noGrp="1"/>
          </p:cNvSpPr>
          <p:nvPr>
            <p:ph type="title"/>
          </p:nvPr>
        </p:nvSpPr>
        <p:spPr/>
        <p:txBody>
          <a:bodyPr/>
          <a:lstStyle/>
          <a:p>
            <a:r>
              <a:rPr lang="zh-CN" altLang="en-US" dirty="0">
                <a:solidFill>
                  <a:srgbClr val="508927"/>
                </a:solidFill>
              </a:rPr>
              <a:t>项目成果</a:t>
            </a:r>
            <a:endParaRPr lang="en-US" dirty="0">
              <a:solidFill>
                <a:srgbClr val="508927"/>
              </a:solidFill>
            </a:endParaRPr>
          </a:p>
        </p:txBody>
      </p:sp>
      <p:sp>
        <p:nvSpPr>
          <p:cNvPr id="3" name="内容占位符 2">
            <a:extLst>
              <a:ext uri="{FF2B5EF4-FFF2-40B4-BE49-F238E27FC236}">
                <a16:creationId xmlns:a16="http://schemas.microsoft.com/office/drawing/2014/main" id="{63FAFC25-D10F-4FF5-BF5A-645A19282C4E}"/>
              </a:ext>
            </a:extLst>
          </p:cNvPr>
          <p:cNvSpPr>
            <a:spLocks noGrp="1"/>
          </p:cNvSpPr>
          <p:nvPr>
            <p:ph idx="1"/>
          </p:nvPr>
        </p:nvSpPr>
        <p:spPr/>
        <p:txBody>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一个完整的可执行界面程序</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两种可行的、可以保证正确率的语音识别算法</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84137369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B5B561-92C1-460A-81C0-F5B230DBF94E}"/>
              </a:ext>
            </a:extLst>
          </p:cNvPr>
          <p:cNvSpPr>
            <a:spLocks noGrp="1"/>
          </p:cNvSpPr>
          <p:nvPr>
            <p:ph type="title"/>
          </p:nvPr>
        </p:nvSpPr>
        <p:spPr/>
        <p:txBody>
          <a:bodyPr/>
          <a:lstStyle/>
          <a:p>
            <a:r>
              <a:rPr lang="zh-CN" altLang="en-US" dirty="0">
                <a:solidFill>
                  <a:srgbClr val="508927"/>
                </a:solidFill>
              </a:rPr>
              <a:t>项目自评</a:t>
            </a:r>
            <a:endParaRPr lang="en-US" dirty="0">
              <a:solidFill>
                <a:srgbClr val="508927"/>
              </a:solidFill>
            </a:endParaRPr>
          </a:p>
        </p:txBody>
      </p:sp>
      <p:sp>
        <p:nvSpPr>
          <p:cNvPr id="3" name="内容占位符 2">
            <a:extLst>
              <a:ext uri="{FF2B5EF4-FFF2-40B4-BE49-F238E27FC236}">
                <a16:creationId xmlns:a16="http://schemas.microsoft.com/office/drawing/2014/main" id="{246B35AD-1937-413E-91B9-E0DF6DB8993E}"/>
              </a:ext>
            </a:extLst>
          </p:cNvPr>
          <p:cNvSpPr>
            <a:spLocks noGrp="1"/>
          </p:cNvSpPr>
          <p:nvPr>
            <p:ph idx="1"/>
          </p:nvPr>
        </p:nvSpPr>
        <p:spPr>
          <a:xfrm>
            <a:off x="677334" y="1702797"/>
            <a:ext cx="8596668" cy="3880773"/>
          </a:xfrm>
        </p:spPr>
        <p:txBody>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算法相应迅速</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正确率能够保障</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图形界面，操作逻辑简单</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算法需要提前录制很多组语音</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en-US" altLang="zh-CN" sz="2000" spc="150" dirty="0">
                <a:solidFill>
                  <a:srgbClr val="508927"/>
                </a:solidFill>
                <a:latin typeface="微软雅黑 Light" panose="020B0502040204020203" pitchFamily="34" charset="-122"/>
                <a:ea typeface="微软雅黑 Light" panose="020B0502040204020203" pitchFamily="34" charset="-122"/>
              </a:rPr>
              <a:t>UI</a:t>
            </a:r>
            <a:r>
              <a:rPr lang="zh-CN" altLang="en-US" sz="2000" spc="150" dirty="0">
                <a:solidFill>
                  <a:srgbClr val="508927"/>
                </a:solidFill>
                <a:latin typeface="微软雅黑 Light" panose="020B0502040204020203" pitchFamily="34" charset="-122"/>
                <a:ea typeface="微软雅黑 Light" panose="020B0502040204020203" pitchFamily="34" charset="-122"/>
              </a:rPr>
              <a:t>不够美观，小细节有待完善</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总体而言，达到了预期目标，完成度良好</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4648445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4161C77-4CE1-4DE4-8A4D-0B9D250FB119}"/>
              </a:ext>
            </a:extLst>
          </p:cNvPr>
          <p:cNvSpPr>
            <a:spLocks noGrp="1"/>
          </p:cNvSpPr>
          <p:nvPr>
            <p:ph type="title"/>
          </p:nvPr>
        </p:nvSpPr>
        <p:spPr>
          <a:xfrm>
            <a:off x="1064512" y="609600"/>
            <a:ext cx="8596668" cy="1320800"/>
          </a:xfrm>
        </p:spPr>
        <p:txBody>
          <a:bodyPr anchor="ctr"/>
          <a:lstStyle/>
          <a:p>
            <a:r>
              <a:rPr lang="zh-CN" altLang="en-US" dirty="0">
                <a:solidFill>
                  <a:srgbClr val="508927"/>
                </a:solidFill>
              </a:rPr>
              <a:t>目录</a:t>
            </a:r>
            <a:endParaRPr lang="en-US" dirty="0">
              <a:solidFill>
                <a:srgbClr val="508927"/>
              </a:solidFill>
            </a:endParaRPr>
          </a:p>
        </p:txBody>
      </p:sp>
      <p:sp>
        <p:nvSpPr>
          <p:cNvPr id="3" name="内容占位符 2">
            <a:extLst>
              <a:ext uri="{FF2B5EF4-FFF2-40B4-BE49-F238E27FC236}">
                <a16:creationId xmlns:a16="http://schemas.microsoft.com/office/drawing/2014/main" id="{951A323C-647A-4469-81C1-308A12675892}"/>
              </a:ext>
            </a:extLst>
          </p:cNvPr>
          <p:cNvSpPr>
            <a:spLocks noGrp="1"/>
          </p:cNvSpPr>
          <p:nvPr>
            <p:ph idx="1"/>
          </p:nvPr>
        </p:nvSpPr>
        <p:spPr>
          <a:xfrm>
            <a:off x="1064512" y="1930400"/>
            <a:ext cx="8596668" cy="3880773"/>
          </a:xfrm>
        </p:spPr>
        <p:txBody>
          <a:bodyPr>
            <a:normAutofit/>
          </a:bodyPr>
          <a:lstStyle/>
          <a:p>
            <a:pPr>
              <a:lnSpc>
                <a:spcPct val="200000"/>
              </a:lnSpc>
            </a:pPr>
            <a:r>
              <a:rPr lang="zh-CN" altLang="en-US" sz="2400" dirty="0">
                <a:solidFill>
                  <a:srgbClr val="729D51"/>
                </a:solidFill>
              </a:rPr>
              <a:t>项目简介</a:t>
            </a:r>
            <a:endParaRPr lang="en-US" altLang="zh-CN" sz="2400" dirty="0">
              <a:solidFill>
                <a:srgbClr val="729D51"/>
              </a:solidFill>
            </a:endParaRPr>
          </a:p>
          <a:p>
            <a:pPr>
              <a:lnSpc>
                <a:spcPct val="200000"/>
              </a:lnSpc>
            </a:pPr>
            <a:r>
              <a:rPr lang="zh-CN" altLang="en-US" sz="2400" dirty="0">
                <a:solidFill>
                  <a:srgbClr val="729D51"/>
                </a:solidFill>
              </a:rPr>
              <a:t>开发过程</a:t>
            </a:r>
            <a:endParaRPr lang="en-US" altLang="zh-CN" sz="2400" dirty="0">
              <a:solidFill>
                <a:srgbClr val="729D51"/>
              </a:solidFill>
            </a:endParaRPr>
          </a:p>
          <a:p>
            <a:pPr>
              <a:lnSpc>
                <a:spcPct val="200000"/>
              </a:lnSpc>
            </a:pPr>
            <a:r>
              <a:rPr lang="zh-CN" altLang="en-US" sz="2400" dirty="0">
                <a:solidFill>
                  <a:srgbClr val="729D51"/>
                </a:solidFill>
              </a:rPr>
              <a:t>项目成果</a:t>
            </a:r>
            <a:endParaRPr lang="en-US" altLang="zh-CN" sz="2400" dirty="0">
              <a:solidFill>
                <a:srgbClr val="729D51"/>
              </a:solidFill>
            </a:endParaRPr>
          </a:p>
          <a:p>
            <a:pPr>
              <a:lnSpc>
                <a:spcPct val="200000"/>
              </a:lnSpc>
            </a:pPr>
            <a:r>
              <a:rPr lang="zh-CN" altLang="en-US" sz="2400" dirty="0">
                <a:solidFill>
                  <a:srgbClr val="729D51"/>
                </a:solidFill>
              </a:rPr>
              <a:t>项目自评</a:t>
            </a:r>
            <a:endParaRPr lang="en-US" sz="2400" dirty="0">
              <a:solidFill>
                <a:srgbClr val="729D51"/>
              </a:solidFill>
            </a:endParaRPr>
          </a:p>
        </p:txBody>
      </p:sp>
    </p:spTree>
    <p:extLst>
      <p:ext uri="{BB962C8B-B14F-4D97-AF65-F5344CB8AC3E}">
        <p14:creationId xmlns:p14="http://schemas.microsoft.com/office/powerpoint/2010/main" val="32254172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E3A3B5A-71B5-42A7-A2D3-8C1172CA7F8A}"/>
              </a:ext>
            </a:extLst>
          </p:cNvPr>
          <p:cNvSpPr>
            <a:spLocks noGrp="1"/>
          </p:cNvSpPr>
          <p:nvPr>
            <p:ph type="title"/>
          </p:nvPr>
        </p:nvSpPr>
        <p:spPr/>
        <p:txBody>
          <a:bodyPr anchor="ctr"/>
          <a:lstStyle/>
          <a:p>
            <a:r>
              <a:rPr lang="zh-CN" altLang="en-US" dirty="0">
                <a:solidFill>
                  <a:srgbClr val="508927"/>
                </a:solidFill>
              </a:rPr>
              <a:t>项目简介</a:t>
            </a:r>
            <a:endParaRPr lang="en-US" dirty="0">
              <a:solidFill>
                <a:srgbClr val="508927"/>
              </a:solidFill>
            </a:endParaRPr>
          </a:p>
        </p:txBody>
      </p:sp>
      <p:sp>
        <p:nvSpPr>
          <p:cNvPr id="3" name="内容占位符 2">
            <a:extLst>
              <a:ext uri="{FF2B5EF4-FFF2-40B4-BE49-F238E27FC236}">
                <a16:creationId xmlns:a16="http://schemas.microsoft.com/office/drawing/2014/main" id="{57F706C6-3728-4B99-97B4-D33D9D33853E}"/>
              </a:ext>
            </a:extLst>
          </p:cNvPr>
          <p:cNvSpPr>
            <a:spLocks noGrp="1"/>
          </p:cNvSpPr>
          <p:nvPr>
            <p:ph idx="1"/>
          </p:nvPr>
        </p:nvSpPr>
        <p:spPr/>
        <p:txBody>
          <a:bodyPr>
            <a:normAutofit/>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一款利用声纹检测来实现语音解锁的工具</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r>
              <a:rPr lang="zh-CN" altLang="en-US" sz="2000" spc="150" dirty="0">
                <a:solidFill>
                  <a:srgbClr val="508927"/>
                </a:solidFill>
                <a:latin typeface="微软雅黑 Light" panose="020B0502040204020203" pitchFamily="34" charset="-122"/>
                <a:ea typeface="微软雅黑 Light" panose="020B0502040204020203" pitchFamily="34" charset="-122"/>
              </a:rPr>
              <a:t>首先根据录下的指定解锁语音来创建语音库，然后进行提取特征，将新录制的声音进行对比来判断说话的人，从而达到解锁</a:t>
            </a:r>
            <a:r>
              <a:rPr lang="en-US" altLang="zh-CN" sz="2000" spc="150" dirty="0">
                <a:solidFill>
                  <a:srgbClr val="508927"/>
                </a:solidFill>
                <a:latin typeface="微软雅黑 Light" panose="020B0502040204020203" pitchFamily="34" charset="-122"/>
                <a:ea typeface="微软雅黑 Light" panose="020B0502040204020203" pitchFamily="34" charset="-122"/>
              </a:rPr>
              <a:t>/</a:t>
            </a:r>
            <a:r>
              <a:rPr lang="zh-CN" altLang="en-US" sz="2000" spc="150" dirty="0">
                <a:solidFill>
                  <a:srgbClr val="508927"/>
                </a:solidFill>
                <a:latin typeface="微软雅黑 Light" panose="020B0502040204020203" pitchFamily="34" charset="-122"/>
                <a:ea typeface="微软雅黑 Light" panose="020B0502040204020203" pitchFamily="34" charset="-122"/>
              </a:rPr>
              <a:t>锁定的目的</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21037824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D06D76A-0C99-4FBE-A989-62676E190FAD}"/>
              </a:ext>
            </a:extLst>
          </p:cNvPr>
          <p:cNvSpPr>
            <a:spLocks noGrp="1"/>
          </p:cNvSpPr>
          <p:nvPr>
            <p:ph type="title"/>
          </p:nvPr>
        </p:nvSpPr>
        <p:spPr/>
        <p:txBody>
          <a:bodyPr anchor="ctr"/>
          <a:lstStyle/>
          <a:p>
            <a:r>
              <a:rPr lang="zh-CN" altLang="en-US" dirty="0">
                <a:solidFill>
                  <a:srgbClr val="508927"/>
                </a:solidFill>
              </a:rPr>
              <a:t>开发过程</a:t>
            </a:r>
            <a:endParaRPr lang="en-US" dirty="0">
              <a:solidFill>
                <a:srgbClr val="508927"/>
              </a:solidFill>
            </a:endParaRPr>
          </a:p>
        </p:txBody>
      </p:sp>
      <p:sp>
        <p:nvSpPr>
          <p:cNvPr id="3" name="内容占位符 2">
            <a:extLst>
              <a:ext uri="{FF2B5EF4-FFF2-40B4-BE49-F238E27FC236}">
                <a16:creationId xmlns:a16="http://schemas.microsoft.com/office/drawing/2014/main" id="{E37331E8-AEF0-4EDE-81AE-2F2A5EDA36B1}"/>
              </a:ext>
            </a:extLst>
          </p:cNvPr>
          <p:cNvSpPr>
            <a:spLocks noGrp="1"/>
          </p:cNvSpPr>
          <p:nvPr>
            <p:ph idx="1"/>
          </p:nvPr>
        </p:nvSpPr>
        <p:spPr/>
        <p:txBody>
          <a:bodyPr/>
          <a:lstStyle/>
          <a:p>
            <a:r>
              <a:rPr lang="zh-CN" altLang="en-US" sz="2000" spc="150" dirty="0">
                <a:solidFill>
                  <a:srgbClr val="508927"/>
                </a:solidFill>
                <a:latin typeface="微软雅黑 Light" panose="020B0502040204020203" pitchFamily="34" charset="-122"/>
                <a:ea typeface="微软雅黑 Light" panose="020B0502040204020203" pitchFamily="34" charset="-122"/>
              </a:rPr>
              <a:t>语音识别：两种方法</a:t>
            </a:r>
            <a:endParaRPr lang="en-US" altLang="zh-CN" sz="2000" spc="150" dirty="0">
              <a:solidFill>
                <a:srgbClr val="508927"/>
              </a:solidFill>
              <a:latin typeface="微软雅黑 Light" panose="020B0502040204020203" pitchFamily="34" charset="-122"/>
              <a:ea typeface="微软雅黑 Light" panose="020B0502040204020203" pitchFamily="34" charset="-122"/>
            </a:endParaRPr>
          </a:p>
          <a:p>
            <a:pPr marL="0" indent="0">
              <a:buNone/>
            </a:pPr>
            <a:r>
              <a:rPr lang="en-US" altLang="zh-CN" sz="2000" spc="150" noProof="1">
                <a:solidFill>
                  <a:srgbClr val="508927"/>
                </a:solidFill>
                <a:latin typeface="微软雅黑 Light" panose="020B0502040204020203" pitchFamily="34" charset="-122"/>
                <a:ea typeface="微软雅黑 Light" panose="020B0502040204020203" pitchFamily="34" charset="-122"/>
                <a:sym typeface="+mn-lt"/>
              </a:rPr>
              <a:t>	</a:t>
            </a:r>
            <a:r>
              <a:rPr lang="zh-CN" altLang="en-US" sz="2000" spc="150" noProof="1">
                <a:solidFill>
                  <a:srgbClr val="508927"/>
                </a:solidFill>
                <a:latin typeface="微软雅黑 Light" panose="020B0502040204020203" pitchFamily="34" charset="-122"/>
                <a:ea typeface="微软雅黑 Light" panose="020B0502040204020203" pitchFamily="34" charset="-122"/>
                <a:sym typeface="+mn-lt"/>
              </a:rPr>
              <a:t>支持向量机；高斯混合模型</a:t>
            </a:r>
            <a:endParaRPr lang="en-US" altLang="zh-CN" sz="2000" spc="150" noProof="1">
              <a:solidFill>
                <a:srgbClr val="508927"/>
              </a:solidFill>
              <a:latin typeface="微软雅黑 Light" panose="020B0502040204020203" pitchFamily="34" charset="-122"/>
              <a:ea typeface="微软雅黑 Light" panose="020B0502040204020203" pitchFamily="34" charset="-122"/>
              <a:sym typeface="+mn-lt"/>
            </a:endParaRPr>
          </a:p>
          <a:p>
            <a:pPr marL="0" indent="0">
              <a:buNone/>
            </a:pPr>
            <a:endParaRPr lang="en-US" altLang="zh-CN" sz="2000" spc="150" noProof="1">
              <a:solidFill>
                <a:srgbClr val="508927"/>
              </a:solidFill>
              <a:latin typeface="微软雅黑 Light" panose="020B0502040204020203" pitchFamily="34" charset="-122"/>
              <a:ea typeface="微软雅黑 Light" panose="020B0502040204020203" pitchFamily="34" charset="-122"/>
              <a:sym typeface="+mn-lt"/>
            </a:endParaRPr>
          </a:p>
          <a:p>
            <a:r>
              <a:rPr lang="zh-CN" altLang="en-US" sz="2000" spc="150" noProof="1">
                <a:solidFill>
                  <a:srgbClr val="508927"/>
                </a:solidFill>
                <a:latin typeface="微软雅黑 Light" panose="020B0502040204020203" pitchFamily="34" charset="-122"/>
                <a:ea typeface="微软雅黑 Light" panose="020B0502040204020203" pitchFamily="34" charset="-122"/>
                <a:sym typeface="+mn-lt"/>
              </a:rPr>
              <a:t>用户界面</a:t>
            </a:r>
            <a:endParaRPr lang="en-US" altLang="zh-CN" sz="2000" spc="150" noProof="1">
              <a:solidFill>
                <a:srgbClr val="508927"/>
              </a:solidFill>
              <a:latin typeface="微软雅黑 Light" panose="020B0502040204020203" pitchFamily="34" charset="-122"/>
              <a:ea typeface="微软雅黑 Light" panose="020B0502040204020203" pitchFamily="34" charset="-122"/>
              <a:sym typeface="+mn-lt"/>
            </a:endParaRPr>
          </a:p>
          <a:p>
            <a:pPr marL="0" indent="0">
              <a:buNone/>
            </a:pPr>
            <a:r>
              <a:rPr lang="en-US" altLang="zh-CN" sz="2000" spc="150" noProof="1">
                <a:solidFill>
                  <a:srgbClr val="508927"/>
                </a:solidFill>
                <a:latin typeface="微软雅黑 Light" panose="020B0502040204020203" pitchFamily="34" charset="-122"/>
                <a:ea typeface="微软雅黑 Light" panose="020B0502040204020203" pitchFamily="34" charset="-122"/>
                <a:sym typeface="+mn-lt"/>
              </a:rPr>
              <a:t>	Python</a:t>
            </a:r>
            <a:r>
              <a:rPr lang="zh-CN" altLang="en-US" sz="2000" spc="150" noProof="1">
                <a:solidFill>
                  <a:srgbClr val="508927"/>
                </a:solidFill>
                <a:latin typeface="微软雅黑 Light" panose="020B0502040204020203" pitchFamily="34" charset="-122"/>
                <a:ea typeface="微软雅黑 Light" panose="020B0502040204020203" pitchFamily="34" charset="-122"/>
                <a:sym typeface="+mn-lt"/>
              </a:rPr>
              <a:t>：</a:t>
            </a:r>
            <a:r>
              <a:rPr lang="en-US" altLang="zh-CN" sz="2000" spc="150" noProof="1">
                <a:solidFill>
                  <a:srgbClr val="508927"/>
                </a:solidFill>
                <a:latin typeface="微软雅黑 Light" panose="020B0502040204020203" pitchFamily="34" charset="-122"/>
                <a:ea typeface="微软雅黑 Light" panose="020B0502040204020203" pitchFamily="34" charset="-122"/>
                <a:sym typeface="+mn-lt"/>
              </a:rPr>
              <a:t>Pycharm + pyqt5 + QtDesigner</a:t>
            </a:r>
          </a:p>
          <a:p>
            <a:endParaRPr lang="en-US" altLang="zh-CN" sz="2400" dirty="0">
              <a:latin typeface="微软雅黑 Light" panose="020B0502040204020203" pitchFamily="34" charset="-122"/>
              <a:ea typeface="微软雅黑 Light" panose="020B0502040204020203" pitchFamily="34" charset="-122"/>
            </a:endParaRPr>
          </a:p>
          <a:p>
            <a:pPr marL="0" indent="0">
              <a:buNone/>
            </a:pPr>
            <a:endParaRPr lang="en-US" altLang="zh-CN" spc="150" noProof="1">
              <a:solidFill>
                <a:schemeClr val="accent2"/>
              </a:solidFill>
              <a:latin typeface="微软雅黑 Light" panose="020B0502040204020203" pitchFamily="34" charset="-122"/>
              <a:ea typeface="微软雅黑 Light" panose="020B0502040204020203" pitchFamily="34" charset="-122"/>
              <a:cs typeface="微软雅黑" panose="020B0503020204020204" charset="-122"/>
              <a:sym typeface="+mn-lt"/>
            </a:endParaRPr>
          </a:p>
          <a:p>
            <a:pPr marL="0" indent="0">
              <a:buNone/>
            </a:pPr>
            <a:endParaRPr lang="en-US" spc="150" noProof="1">
              <a:solidFill>
                <a:schemeClr val="accent2"/>
              </a:solidFill>
              <a:latin typeface="Arial" panose="020B0604020202020204" pitchFamily="34" charset="0"/>
              <a:ea typeface="微软雅黑" panose="020B0503020204020204" charset="-122"/>
              <a:sym typeface="+mn-lt"/>
            </a:endParaRPr>
          </a:p>
          <a:p>
            <a:pPr marL="0" indent="0">
              <a:buNone/>
            </a:pPr>
            <a:endParaRPr lang="en-US" dirty="0"/>
          </a:p>
        </p:txBody>
      </p:sp>
    </p:spTree>
    <p:extLst>
      <p:ext uri="{BB962C8B-B14F-4D97-AF65-F5344CB8AC3E}">
        <p14:creationId xmlns:p14="http://schemas.microsoft.com/office/powerpoint/2010/main" val="9697367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F576EBF-AD7F-49FB-A6DC-53EACF4BE976}"/>
              </a:ext>
            </a:extLst>
          </p:cNvPr>
          <p:cNvSpPr>
            <a:spLocks noGrp="1"/>
          </p:cNvSpPr>
          <p:nvPr>
            <p:ph type="title"/>
          </p:nvPr>
        </p:nvSpPr>
        <p:spPr/>
        <p:txBody>
          <a:bodyPr/>
          <a:lstStyle/>
          <a:p>
            <a:r>
              <a:rPr lang="zh-CN" altLang="x-none" dirty="0">
                <a:solidFill>
                  <a:srgbClr val="508927"/>
                </a:solidFill>
              </a:rPr>
              <a:t>支持向量机的定义</a:t>
            </a:r>
            <a:endParaRPr lang="en-US" dirty="0">
              <a:solidFill>
                <a:srgbClr val="508927"/>
              </a:solidFill>
            </a:endParaRPr>
          </a:p>
        </p:txBody>
      </p:sp>
      <p:sp>
        <p:nvSpPr>
          <p:cNvPr id="3" name="内容占位符 2">
            <a:extLst>
              <a:ext uri="{FF2B5EF4-FFF2-40B4-BE49-F238E27FC236}">
                <a16:creationId xmlns:a16="http://schemas.microsoft.com/office/drawing/2014/main" id="{867F3D72-502A-4023-B257-290E0E52C2F2}"/>
              </a:ext>
            </a:extLst>
          </p:cNvPr>
          <p:cNvSpPr>
            <a:spLocks noGrp="1"/>
          </p:cNvSpPr>
          <p:nvPr>
            <p:ph idx="1"/>
          </p:nvPr>
        </p:nvSpPr>
        <p:spPr>
          <a:xfrm>
            <a:off x="677334" y="1410353"/>
            <a:ext cx="3507488" cy="4766962"/>
          </a:xfrm>
        </p:spPr>
        <p:txBody>
          <a:bodyPr>
            <a:normAutofit fontScale="85000" lnSpcReduction="10000"/>
          </a:bodyPr>
          <a:lstStyle/>
          <a:p>
            <a:pPr>
              <a:lnSpc>
                <a:spcPct val="200000"/>
              </a:lnSpc>
            </a:pPr>
            <a:r>
              <a:rPr lang="en-US" altLang="zh-CN" sz="2400" spc="150" dirty="0">
                <a:solidFill>
                  <a:srgbClr val="508927"/>
                </a:solidFill>
                <a:latin typeface="微软雅黑 Light" panose="020B0502040204020203" pitchFamily="34" charset="-122"/>
                <a:ea typeface="微软雅黑 Light" panose="020B0502040204020203" pitchFamily="34" charset="-122"/>
              </a:rPr>
              <a:t>支持向量机是一种监督学习的算法主要应用于对数据的分析，包括数据的分类和数据回归问题. 这种算法主要是寻找一个超平面，从而使得这个平面离两侧最近数据的间隔最大化。</a:t>
            </a:r>
          </a:p>
        </p:txBody>
      </p:sp>
      <p:pic>
        <p:nvPicPr>
          <p:cNvPr id="5" name="图片 4">
            <a:extLst>
              <a:ext uri="{FF2B5EF4-FFF2-40B4-BE49-F238E27FC236}">
                <a16:creationId xmlns:a16="http://schemas.microsoft.com/office/drawing/2014/main" id="{2594125F-7054-4CEB-8DB2-1F813FB40DA6}"/>
              </a:ext>
            </a:extLst>
          </p:cNvPr>
          <p:cNvPicPr>
            <a:picLocks noChangeAspect="1"/>
          </p:cNvPicPr>
          <p:nvPr/>
        </p:nvPicPr>
        <p:blipFill>
          <a:blip r:embed="rId2"/>
          <a:stretch>
            <a:fillRect/>
          </a:stretch>
        </p:blipFill>
        <p:spPr>
          <a:xfrm>
            <a:off x="4361327" y="1930400"/>
            <a:ext cx="4307802" cy="3726868"/>
          </a:xfrm>
          <a:prstGeom prst="rect">
            <a:avLst/>
          </a:prstGeom>
          <a:noFill/>
          <a:ln w="9525">
            <a:noFill/>
          </a:ln>
        </p:spPr>
      </p:pic>
    </p:spTree>
    <p:extLst>
      <p:ext uri="{BB962C8B-B14F-4D97-AF65-F5344CB8AC3E}">
        <p14:creationId xmlns:p14="http://schemas.microsoft.com/office/powerpoint/2010/main" val="378947665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035B64-8409-4B26-8F6C-A682C13F4CA8}"/>
              </a:ext>
            </a:extLst>
          </p:cNvPr>
          <p:cNvSpPr>
            <a:spLocks noGrp="1"/>
          </p:cNvSpPr>
          <p:nvPr>
            <p:ph type="title"/>
          </p:nvPr>
        </p:nvSpPr>
        <p:spPr/>
        <p:txBody>
          <a:bodyPr/>
          <a:lstStyle/>
          <a:p>
            <a:r>
              <a:rPr lang="zh-CN" altLang="x-none" dirty="0">
                <a:solidFill>
                  <a:srgbClr val="508927"/>
                </a:solidFill>
              </a:rPr>
              <a:t>支持向量机的优点</a:t>
            </a:r>
            <a:endParaRPr lang="en-US" dirty="0">
              <a:solidFill>
                <a:srgbClr val="508927"/>
              </a:solidFill>
            </a:endParaRPr>
          </a:p>
        </p:txBody>
      </p:sp>
      <p:sp>
        <p:nvSpPr>
          <p:cNvPr id="3" name="内容占位符 2">
            <a:extLst>
              <a:ext uri="{FF2B5EF4-FFF2-40B4-BE49-F238E27FC236}">
                <a16:creationId xmlns:a16="http://schemas.microsoft.com/office/drawing/2014/main" id="{02E9F111-4D58-4DF3-8951-FA6BAF4C43EA}"/>
              </a:ext>
            </a:extLst>
          </p:cNvPr>
          <p:cNvSpPr>
            <a:spLocks noGrp="1"/>
          </p:cNvSpPr>
          <p:nvPr>
            <p:ph idx="1"/>
          </p:nvPr>
        </p:nvSpPr>
        <p:spPr/>
        <p:txBody>
          <a:bodyPr/>
          <a:lstStyle/>
          <a:p>
            <a:pPr>
              <a:lnSpc>
                <a:spcPct val="190000"/>
              </a:lnSpc>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000" spc="150" dirty="0">
                <a:solidFill>
                  <a:srgbClr val="508927"/>
                </a:solidFill>
                <a:latin typeface="微软雅黑 Light" panose="020B0502040204020203" pitchFamily="34" charset="-122"/>
                <a:ea typeface="微软雅黑 Light" panose="020B0502040204020203" pitchFamily="34" charset="-122"/>
              </a:rPr>
              <a:t>支持向量机特别适合有明显间隔的数据.</a:t>
            </a:r>
          </a:p>
          <a:p>
            <a:pPr>
              <a:lnSpc>
                <a:spcPct val="190000"/>
              </a:lnSpc>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000" spc="150" dirty="0">
                <a:solidFill>
                  <a:srgbClr val="508927"/>
                </a:solidFill>
                <a:latin typeface="微软雅黑 Light" panose="020B0502040204020203" pitchFamily="34" charset="-122"/>
                <a:ea typeface="微软雅黑 Light" panose="020B0502040204020203" pitchFamily="34" charset="-122"/>
              </a:rPr>
              <a:t>支持向量机对于高维数据特别有效.</a:t>
            </a:r>
          </a:p>
          <a:p>
            <a:pPr>
              <a:lnSpc>
                <a:spcPct val="190000"/>
              </a:lnSpc>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000" spc="150" dirty="0">
                <a:solidFill>
                  <a:srgbClr val="508927"/>
                </a:solidFill>
                <a:latin typeface="微软雅黑 Light" panose="020B0502040204020203" pitchFamily="34" charset="-122"/>
                <a:ea typeface="微软雅黑 Light" panose="020B0502040204020203" pitchFamily="34" charset="-122"/>
              </a:rPr>
              <a:t>支持向量机特别适合于当数据的维度远大于数据的数目的问题.</a:t>
            </a:r>
          </a:p>
          <a:p>
            <a:pPr>
              <a:lnSpc>
                <a:spcPct val="190000"/>
              </a:lnSpc>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 pos="8985250" algn="l"/>
                <a:tab pos="9434830" algn="l"/>
                <a:tab pos="9883775" algn="l"/>
                <a:tab pos="10333355" algn="l"/>
                <a:tab pos="10782300" algn="l"/>
                <a:tab pos="11231880" algn="l"/>
              </a:tabLst>
            </a:pPr>
            <a:r>
              <a:rPr lang="en-US" altLang="zh-CN" sz="2000" spc="150" dirty="0">
                <a:solidFill>
                  <a:srgbClr val="508927"/>
                </a:solidFill>
                <a:latin typeface="微软雅黑 Light" panose="020B0502040204020203" pitchFamily="34" charset="-122"/>
                <a:ea typeface="微软雅黑 Light" panose="020B0502040204020203" pitchFamily="34" charset="-122"/>
              </a:rPr>
              <a:t>支持向量机非常节省内存</a:t>
            </a:r>
            <a:endParaRPr lang="en-US" altLang="zh-CN" sz="2400" spc="150" dirty="0">
              <a:solidFill>
                <a:srgbClr val="508927"/>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30796871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01E817-DB21-4930-A38E-C8E1A00570E9}"/>
              </a:ext>
            </a:extLst>
          </p:cNvPr>
          <p:cNvSpPr>
            <a:spLocks noGrp="1"/>
          </p:cNvSpPr>
          <p:nvPr>
            <p:ph type="title"/>
          </p:nvPr>
        </p:nvSpPr>
        <p:spPr/>
        <p:txBody>
          <a:bodyPr/>
          <a:lstStyle/>
          <a:p>
            <a:r>
              <a:rPr lang="zh-CN" altLang="x-none" dirty="0">
                <a:solidFill>
                  <a:srgbClr val="508927"/>
                </a:solidFill>
              </a:rPr>
              <a:t>数据可视化</a:t>
            </a:r>
            <a:endParaRPr lang="en-US" dirty="0">
              <a:solidFill>
                <a:srgbClr val="508927"/>
              </a:solidFill>
            </a:endParaRPr>
          </a:p>
        </p:txBody>
      </p:sp>
      <p:sp>
        <p:nvSpPr>
          <p:cNvPr id="3" name="内容占位符 2">
            <a:extLst>
              <a:ext uri="{FF2B5EF4-FFF2-40B4-BE49-F238E27FC236}">
                <a16:creationId xmlns:a16="http://schemas.microsoft.com/office/drawing/2014/main" id="{19B898F1-A16F-4B13-B22F-8DB4E857241E}"/>
              </a:ext>
            </a:extLst>
          </p:cNvPr>
          <p:cNvSpPr>
            <a:spLocks noGrp="1"/>
          </p:cNvSpPr>
          <p:nvPr>
            <p:ph idx="1"/>
          </p:nvPr>
        </p:nvSpPr>
        <p:spPr>
          <a:xfrm>
            <a:off x="677334" y="1488613"/>
            <a:ext cx="2799034" cy="3880773"/>
          </a:xfrm>
        </p:spPr>
        <p:txBody>
          <a:bodyPr>
            <a:normAutofit fontScale="85000" lnSpcReduction="10000"/>
          </a:bodyPr>
          <a:lstStyle/>
          <a:p>
            <a:pPr>
              <a:lnSpc>
                <a:spcPct val="19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我们的原始数据是一个80000维左右的向量</a:t>
            </a:r>
          </a:p>
          <a:p>
            <a:pPr>
              <a:lnSpc>
                <a:spcPct val="19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从上面两个图可以看出来，我们的数据是线性可分的，所以我们采用线性核函数</a:t>
            </a:r>
          </a:p>
          <a:p>
            <a:pPr marL="0" indent="0">
              <a:buNone/>
            </a:pPr>
            <a:endParaRPr lang="en-US" dirty="0"/>
          </a:p>
        </p:txBody>
      </p:sp>
      <p:pic>
        <p:nvPicPr>
          <p:cNvPr id="4" name="图片 3">
            <a:extLst>
              <a:ext uri="{FF2B5EF4-FFF2-40B4-BE49-F238E27FC236}">
                <a16:creationId xmlns:a16="http://schemas.microsoft.com/office/drawing/2014/main" id="{794F0836-AFC4-44C5-B56D-7FBB356BF6E5}"/>
              </a:ext>
            </a:extLst>
          </p:cNvPr>
          <p:cNvPicPr>
            <a:picLocks noChangeAspect="1"/>
          </p:cNvPicPr>
          <p:nvPr/>
        </p:nvPicPr>
        <p:blipFill>
          <a:blip r:embed="rId2"/>
          <a:stretch>
            <a:fillRect/>
          </a:stretch>
        </p:blipFill>
        <p:spPr>
          <a:xfrm>
            <a:off x="3558747" y="1930400"/>
            <a:ext cx="2631838" cy="2234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pic>
        <p:nvPicPr>
          <p:cNvPr id="5" name="图片 4">
            <a:extLst>
              <a:ext uri="{FF2B5EF4-FFF2-40B4-BE49-F238E27FC236}">
                <a16:creationId xmlns:a16="http://schemas.microsoft.com/office/drawing/2014/main" id="{2037EEC0-D5B6-4248-B65F-D2DC50ECD79E}"/>
              </a:ext>
            </a:extLst>
          </p:cNvPr>
          <p:cNvPicPr>
            <a:picLocks noChangeAspect="1"/>
          </p:cNvPicPr>
          <p:nvPr/>
        </p:nvPicPr>
        <p:blipFill>
          <a:blip r:embed="rId3"/>
          <a:stretch>
            <a:fillRect/>
          </a:stretch>
        </p:blipFill>
        <p:spPr>
          <a:xfrm>
            <a:off x="6649071" y="1930401"/>
            <a:ext cx="2711644" cy="2234070"/>
          </a:xfrm>
          <a:prstGeom prst="rect">
            <a:avLst/>
          </a:prstGeom>
          <a:solidFill>
            <a:srgbClr val="FFFFFF">
              <a:shade val="85000"/>
            </a:srgbClr>
          </a:solidFill>
          <a:ln w="889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pic>
      <p:sp>
        <p:nvSpPr>
          <p:cNvPr id="6" name="文本框 5">
            <a:extLst>
              <a:ext uri="{FF2B5EF4-FFF2-40B4-BE49-F238E27FC236}">
                <a16:creationId xmlns:a16="http://schemas.microsoft.com/office/drawing/2014/main" id="{9249BEC2-DE43-4B47-B1BB-1AE1FE1A6345}"/>
              </a:ext>
            </a:extLst>
          </p:cNvPr>
          <p:cNvSpPr txBox="1"/>
          <p:nvPr/>
        </p:nvSpPr>
        <p:spPr>
          <a:xfrm>
            <a:off x="3430506" y="4312281"/>
            <a:ext cx="3090323" cy="365068"/>
          </a:xfrm>
          <a:prstGeom prst="rect">
            <a:avLst/>
          </a:prstGeom>
          <a:noFill/>
          <a:ln w="9525">
            <a:noFill/>
          </a:ln>
        </p:spPr>
        <p:txBody>
          <a:bodyPr wrap="square" lIns="89985" tIns="44992" rIns="89985" bIns="44992" anchor="t"/>
          <a:lstStyle/>
          <a:p>
            <a:pPr algn="ct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1400" spc="150" dirty="0">
                <a:solidFill>
                  <a:srgbClr val="508927"/>
                </a:solidFill>
                <a:latin typeface="微软雅黑 Light" panose="020B0502040204020203" pitchFamily="34" charset="-122"/>
                <a:ea typeface="微软雅黑 Light" panose="020B0502040204020203" pitchFamily="34" charset="-122"/>
              </a:rPr>
              <a:t>Dimension Reduction by PCA</a:t>
            </a:r>
          </a:p>
        </p:txBody>
      </p:sp>
      <p:sp>
        <p:nvSpPr>
          <p:cNvPr id="7" name="文本框 6">
            <a:extLst>
              <a:ext uri="{FF2B5EF4-FFF2-40B4-BE49-F238E27FC236}">
                <a16:creationId xmlns:a16="http://schemas.microsoft.com/office/drawing/2014/main" id="{0AB1E529-8D68-4EE5-B7C1-C27D4A023579}"/>
              </a:ext>
            </a:extLst>
          </p:cNvPr>
          <p:cNvSpPr txBox="1"/>
          <p:nvPr/>
        </p:nvSpPr>
        <p:spPr>
          <a:xfrm>
            <a:off x="6362012" y="4312281"/>
            <a:ext cx="3285761" cy="365068"/>
          </a:xfrm>
          <a:prstGeom prst="rect">
            <a:avLst/>
          </a:prstGeom>
          <a:noFill/>
          <a:ln w="9525">
            <a:noFill/>
          </a:ln>
        </p:spPr>
        <p:txBody>
          <a:bodyPr wrap="square" lIns="89985" tIns="44992" rIns="89985" bIns="44992" anchor="t"/>
          <a:lstStyle/>
          <a:p>
            <a:pPr algn="ctr" defTabSz="449580">
              <a:buClrTx/>
              <a:buSzPct val="100000"/>
              <a:buFontTx/>
              <a:tabLst>
                <a:tab pos="0" algn="l"/>
                <a:tab pos="447675" algn="l"/>
                <a:tab pos="897255" algn="l"/>
                <a:tab pos="1346200" algn="l"/>
                <a:tab pos="1795780" algn="l"/>
                <a:tab pos="2244725" algn="l"/>
                <a:tab pos="2694305" algn="l"/>
                <a:tab pos="3143250" algn="l"/>
                <a:tab pos="3592830" algn="l"/>
                <a:tab pos="4041775" algn="l"/>
                <a:tab pos="4491355" algn="l"/>
                <a:tab pos="4940300" algn="l"/>
                <a:tab pos="5389880" algn="l"/>
                <a:tab pos="5838825" algn="l"/>
                <a:tab pos="6288405" algn="l"/>
                <a:tab pos="6737350" algn="l"/>
                <a:tab pos="7186930" algn="l"/>
                <a:tab pos="7635875" algn="l"/>
                <a:tab pos="8085455" algn="l"/>
                <a:tab pos="8534400" algn="l"/>
                <a:tab pos="8983980" algn="l"/>
              </a:tabLst>
            </a:pPr>
            <a:r>
              <a:rPr lang="en-US" altLang="zh-CN" sz="1400" spc="150" dirty="0">
                <a:solidFill>
                  <a:srgbClr val="508927"/>
                </a:solidFill>
                <a:latin typeface="微软雅黑 Light" panose="020B0502040204020203" pitchFamily="34" charset="-122"/>
                <a:ea typeface="微软雅黑 Light" panose="020B0502040204020203" pitchFamily="34" charset="-122"/>
              </a:rPr>
              <a:t>Dimension Reduction by t-SNE</a:t>
            </a:r>
          </a:p>
        </p:txBody>
      </p:sp>
    </p:spTree>
    <p:extLst>
      <p:ext uri="{BB962C8B-B14F-4D97-AF65-F5344CB8AC3E}">
        <p14:creationId xmlns:p14="http://schemas.microsoft.com/office/powerpoint/2010/main" val="239551052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A60A83-AD2C-4002-A015-4A61DA48B28B}"/>
              </a:ext>
            </a:extLst>
          </p:cNvPr>
          <p:cNvSpPr>
            <a:spLocks noGrp="1"/>
          </p:cNvSpPr>
          <p:nvPr>
            <p:ph type="title"/>
          </p:nvPr>
        </p:nvSpPr>
        <p:spPr/>
        <p:txBody>
          <a:bodyPr/>
          <a:lstStyle/>
          <a:p>
            <a:r>
              <a:rPr lang="zh-CN" altLang="en-US" noProof="1">
                <a:solidFill>
                  <a:srgbClr val="508927"/>
                </a:solidFill>
                <a:sym typeface="+mn-lt"/>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297FC771-C271-4C56-9C43-F9D52EA7F6A8}"/>
              </a:ext>
            </a:extLst>
          </p:cNvPr>
          <p:cNvSpPr>
            <a:spLocks noGrp="1"/>
          </p:cNvSpPr>
          <p:nvPr>
            <p:ph idx="1"/>
          </p:nvPr>
        </p:nvSpPr>
        <p:spPr/>
        <p:txBody>
          <a:bodyPr/>
          <a:lstStyle/>
          <a:p>
            <a:pPr>
              <a:lnSpc>
                <a:spcPct val="20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建立包含两个不同人的声音录音数据集</a:t>
            </a:r>
          </a:p>
          <a:p>
            <a:pPr>
              <a:lnSpc>
                <a:spcPct val="20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对声音文件进行快速傅立叶变换</a:t>
            </a:r>
          </a:p>
          <a:p>
            <a:pPr>
              <a:lnSpc>
                <a:spcPct val="20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用进行快速傅立叶变换的数据去训练模型</a:t>
            </a:r>
          </a:p>
          <a:p>
            <a:pPr>
              <a:lnSpc>
                <a:spcPct val="200000"/>
              </a:lnSpc>
            </a:pPr>
            <a:r>
              <a:rPr lang="en-US" altLang="zh-CN" sz="2000" spc="150" dirty="0">
                <a:solidFill>
                  <a:srgbClr val="508927"/>
                </a:solidFill>
                <a:latin typeface="微软雅黑 Light" panose="020B0502040204020203" pitchFamily="34" charset="-122"/>
                <a:ea typeface="微软雅黑 Light" panose="020B0502040204020203" pitchFamily="34" charset="-122"/>
              </a:rPr>
              <a:t>对训练的模型进行测试</a:t>
            </a:r>
            <a:endParaRPr lang="en-US" sz="2000" spc="150" dirty="0">
              <a:solidFill>
                <a:srgbClr val="508927"/>
              </a:solidFill>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40082516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6">
            <a:extLst>
              <a:ext uri="{FF2B5EF4-FFF2-40B4-BE49-F238E27FC236}">
                <a16:creationId xmlns:a16="http://schemas.microsoft.com/office/drawing/2014/main" id="{B94FBAF2-53EB-48CB-BEF5-8DFF32108157}"/>
              </a:ext>
            </a:extLst>
          </p:cNvPr>
          <p:cNvPicPr>
            <a:picLocks noChangeAspect="1"/>
          </p:cNvPicPr>
          <p:nvPr/>
        </p:nvPicPr>
        <p:blipFill>
          <a:blip r:embed="rId2"/>
          <a:stretch>
            <a:fillRect/>
          </a:stretch>
        </p:blipFill>
        <p:spPr>
          <a:xfrm>
            <a:off x="912183" y="3966628"/>
            <a:ext cx="4584700" cy="1555750"/>
          </a:xfrm>
          <a:prstGeom prst="rect">
            <a:avLst/>
          </a:prstGeom>
        </p:spPr>
      </p:pic>
      <p:sp>
        <p:nvSpPr>
          <p:cNvPr id="2" name="标题 1">
            <a:extLst>
              <a:ext uri="{FF2B5EF4-FFF2-40B4-BE49-F238E27FC236}">
                <a16:creationId xmlns:a16="http://schemas.microsoft.com/office/drawing/2014/main" id="{4D058E70-078D-45C9-B143-DBDA736DF2C3}"/>
              </a:ext>
            </a:extLst>
          </p:cNvPr>
          <p:cNvSpPr>
            <a:spLocks noGrp="1"/>
          </p:cNvSpPr>
          <p:nvPr>
            <p:ph type="title"/>
          </p:nvPr>
        </p:nvSpPr>
        <p:spPr/>
        <p:txBody>
          <a:bodyPr/>
          <a:lstStyle/>
          <a:p>
            <a:r>
              <a:rPr lang="zh-CN" altLang="en-US" noProof="1">
                <a:solidFill>
                  <a:srgbClr val="508927"/>
                </a:solidFill>
                <a:sym typeface="微软雅黑" panose="020B0503020204020204" charset="-122"/>
              </a:rPr>
              <a:t>高斯混合模型</a:t>
            </a:r>
            <a:endParaRPr lang="en-US" dirty="0">
              <a:solidFill>
                <a:srgbClr val="508927"/>
              </a:solidFill>
            </a:endParaRPr>
          </a:p>
        </p:txBody>
      </p:sp>
      <p:sp>
        <p:nvSpPr>
          <p:cNvPr id="3" name="内容占位符 2">
            <a:extLst>
              <a:ext uri="{FF2B5EF4-FFF2-40B4-BE49-F238E27FC236}">
                <a16:creationId xmlns:a16="http://schemas.microsoft.com/office/drawing/2014/main" id="{F5EF5A3D-F1CB-4D2A-8F84-CD38242CD693}"/>
              </a:ext>
            </a:extLst>
          </p:cNvPr>
          <p:cNvSpPr>
            <a:spLocks noGrp="1"/>
          </p:cNvSpPr>
          <p:nvPr>
            <p:ph idx="1"/>
          </p:nvPr>
        </p:nvSpPr>
        <p:spPr>
          <a:xfrm>
            <a:off x="677334" y="1641605"/>
            <a:ext cx="8596668" cy="3880773"/>
          </a:xfrm>
        </p:spPr>
        <p:txBody>
          <a:bodyPr/>
          <a:lstStyle/>
          <a:p>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高斯混合模型，英文全称：​​Gaussian mixture model，简称GMM。高斯混合模型就是用高斯概率密度函数（二维时也称为：正态分布曲线）精确的量化事物，将一个事物分解为若干基于高斯概率密度函数行程的模型。</a:t>
            </a:r>
          </a:p>
          <a:p>
            <a:r>
              <a:rPr lang="en-US" altLang="zh-CN"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GMM</a:t>
            </a:r>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为</a:t>
            </a:r>
            <a:r>
              <a:rPr lang="en-US" altLang="zh-CN"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每个类别下的特征分布都假设了一个服从高斯分布的概率密度函数</a:t>
            </a:r>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a:t>
            </a:r>
          </a:p>
          <a:p>
            <a:r>
              <a:rPr lang="zh-CN" altLang="en-US" sz="2000" spc="150" noProof="1">
                <a:solidFill>
                  <a:srgbClr val="508927"/>
                </a:solidFill>
                <a:latin typeface="微软雅黑 Light" panose="020B0502040204020203" pitchFamily="34" charset="-122"/>
                <a:ea typeface="微软雅黑 Light" panose="020B0502040204020203" pitchFamily="34" charset="-122"/>
                <a:sym typeface="微软雅黑" panose="020B0503020204020204" charset="-122"/>
              </a:rPr>
              <a:t>参数μ表示均值，参数σ表示标准差</a:t>
            </a:r>
          </a:p>
          <a:p>
            <a:endParaRPr lang="en-US" dirty="0"/>
          </a:p>
        </p:txBody>
      </p:sp>
    </p:spTree>
    <p:extLst>
      <p:ext uri="{BB962C8B-B14F-4D97-AF65-F5344CB8AC3E}">
        <p14:creationId xmlns:p14="http://schemas.microsoft.com/office/powerpoint/2010/main" val="1212942191"/>
      </p:ext>
    </p:extLst>
  </p:cSld>
  <p:clrMapOvr>
    <a:masterClrMapping/>
  </p:clrMapOvr>
</p:sld>
</file>

<file path=ppt/theme/theme1.xml><?xml version="1.0" encoding="utf-8"?>
<a:theme xmlns:a="http://schemas.openxmlformats.org/drawingml/2006/main" name="平面">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docProps/app.xml><?xml version="1.0" encoding="utf-8"?>
<Properties xmlns="http://schemas.openxmlformats.org/officeDocument/2006/extended-properties" xmlns:vt="http://schemas.openxmlformats.org/officeDocument/2006/docPropsVTypes">
  <Template>Facet</Template>
  <TotalTime>63</TotalTime>
  <Words>602</Words>
  <Application>Microsoft Office PowerPoint</Application>
  <PresentationFormat>宽屏</PresentationFormat>
  <Paragraphs>84</Paragraphs>
  <Slides>18</Slides>
  <Notes>0</Notes>
  <HiddenSlides>0</HiddenSlides>
  <MMClips>3</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18</vt:i4>
      </vt:variant>
    </vt:vector>
  </HeadingPairs>
  <TitlesOfParts>
    <vt:vector size="23" baseType="lpstr">
      <vt:lpstr>微软雅黑 Light</vt:lpstr>
      <vt:lpstr>Arial</vt:lpstr>
      <vt:lpstr>Trebuchet MS</vt:lpstr>
      <vt:lpstr>Wingdings 3</vt:lpstr>
      <vt:lpstr>平面</vt:lpstr>
      <vt:lpstr>人机交互课程结题报告</vt:lpstr>
      <vt:lpstr>目录</vt:lpstr>
      <vt:lpstr>项目简介</vt:lpstr>
      <vt:lpstr>开发过程</vt:lpstr>
      <vt:lpstr>支持向量机的定义</vt:lpstr>
      <vt:lpstr>支持向量机的优点</vt:lpstr>
      <vt:lpstr>数据可视化</vt:lpstr>
      <vt:lpstr>高斯混合模型</vt:lpstr>
      <vt:lpstr>高斯混合模型</vt:lpstr>
      <vt:lpstr>高斯混合模型</vt:lpstr>
      <vt:lpstr>高斯混合模型</vt:lpstr>
      <vt:lpstr>高斯混合模型</vt:lpstr>
      <vt:lpstr>高斯混合模型</vt:lpstr>
      <vt:lpstr>用户界面</vt:lpstr>
      <vt:lpstr>两种方法demo</vt:lpstr>
      <vt:lpstr>Version1.0</vt:lpstr>
      <vt:lpstr>项目成果</vt:lpstr>
      <vt:lpstr>项目自评</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Lili W</dc:creator>
  <cp:lastModifiedBy>Lili W</cp:lastModifiedBy>
  <cp:revision>8</cp:revision>
  <dcterms:created xsi:type="dcterms:W3CDTF">2019-11-03T05:34:24Z</dcterms:created>
  <dcterms:modified xsi:type="dcterms:W3CDTF">2019-11-03T06:37:52Z</dcterms:modified>
</cp:coreProperties>
</file>

<file path=docProps/thumbnail.jpeg>
</file>